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gif" ContentType="image/gif"/>
  <Default Extension="doc" ContentType="application/msword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activeX/activeX1.bin" ContentType="application/vnd.ms-office.activeX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activeX/activeX1.xml" ContentType="application/vnd.ms-office.activeX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60" r:id="rId2"/>
    <p:sldId id="269" r:id="rId3"/>
    <p:sldId id="262" r:id="rId4"/>
    <p:sldId id="263" r:id="rId5"/>
    <p:sldId id="338" r:id="rId6"/>
    <p:sldId id="264" r:id="rId7"/>
    <p:sldId id="339" r:id="rId8"/>
    <p:sldId id="340" r:id="rId9"/>
    <p:sldId id="337" r:id="rId10"/>
    <p:sldId id="285" r:id="rId11"/>
    <p:sldId id="350" r:id="rId12"/>
    <p:sldId id="356" r:id="rId13"/>
    <p:sldId id="348" r:id="rId14"/>
    <p:sldId id="361" r:id="rId15"/>
    <p:sldId id="349" r:id="rId16"/>
    <p:sldId id="384" r:id="rId17"/>
    <p:sldId id="286" r:id="rId18"/>
    <p:sldId id="346" r:id="rId19"/>
    <p:sldId id="331" r:id="rId20"/>
    <p:sldId id="347" r:id="rId21"/>
    <p:sldId id="360" r:id="rId22"/>
    <p:sldId id="300" r:id="rId23"/>
    <p:sldId id="302" r:id="rId24"/>
    <p:sldId id="301" r:id="rId25"/>
    <p:sldId id="400" r:id="rId26"/>
    <p:sldId id="368" r:id="rId27"/>
    <p:sldId id="370" r:id="rId28"/>
    <p:sldId id="303" r:id="rId29"/>
    <p:sldId id="304" r:id="rId30"/>
    <p:sldId id="396" r:id="rId31"/>
    <p:sldId id="306" r:id="rId32"/>
    <p:sldId id="398" r:id="rId33"/>
    <p:sldId id="399" r:id="rId34"/>
    <p:sldId id="273" r:id="rId35"/>
    <p:sldId id="328" r:id="rId36"/>
    <p:sldId id="343" r:id="rId37"/>
    <p:sldId id="390" r:id="rId38"/>
    <p:sldId id="344" r:id="rId39"/>
    <p:sldId id="323" r:id="rId40"/>
    <p:sldId id="324" r:id="rId41"/>
    <p:sldId id="382" r:id="rId42"/>
  </p:sldIdLst>
  <p:sldSz cx="9144000" cy="6858000" type="screen4x3"/>
  <p:notesSz cx="6797675" cy="9928225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00"/>
    <a:srgbClr val="000000"/>
    <a:srgbClr val="FF33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1474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activeX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wmf"/><Relationship Id="rId1" Type="http://schemas.openxmlformats.org/officeDocument/2006/relationships/image" Target="../media/image1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85ACF-29E0-407B-A52A-1EC1793162AB}" type="datetimeFigureOut">
              <a:rPr lang="zh-CN" altLang="en-US" smtClean="0"/>
              <a:pPr/>
              <a:t>2020/11/30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6E4A5-2207-43EB-B9AB-77C9B6B7CF8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png>
</file>

<file path=ppt/media/image13.wmf>
</file>

<file path=ppt/media/image14.wmf>
</file>

<file path=ppt/media/image15.png>
</file>

<file path=ppt/media/image16.wmf>
</file>

<file path=ppt/media/image17.wmf>
</file>

<file path=ppt/media/image18.png>
</file>

<file path=ppt/media/image19.jpeg>
</file>

<file path=ppt/media/image2.jpeg>
</file>

<file path=ppt/media/image20.jpeg>
</file>

<file path=ppt/media/image21.jpeg>
</file>

<file path=ppt/media/image22.gif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4.gif>
</file>

<file path=ppt/media/image5.jpe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7B223-6C14-4191-8BF1-0C60035B43BE}" type="datetimeFigureOut">
              <a:rPr lang="zh-CN" altLang="en-US" smtClean="0"/>
              <a:pPr/>
              <a:t>2020/11/30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1D7E91-6C11-45A7-B718-B8A7B616C7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A040C0-CF60-4EBF-A171-DA5BD099F5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D35477-0AF9-462E-B766-5D39766C050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83DC08-CCE2-4C2E-8800-BE018F3E2A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5145088" y="2017713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5145088" y="4151313"/>
            <a:ext cx="3810000" cy="1981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914400" y="63246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3352800" y="63246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6781800" y="63246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AE815C-7850-42D1-8F02-433A1B032B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58610-2529-4B9F-BD11-0018CC23D46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87F33A-1512-41E2-A401-73959211C05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7ACD04-0298-4594-BADA-48AAE1F823A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AA59F-1B22-4AD5-8317-804411A908C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0C1A79-19CF-4834-BDD4-D5C24167A5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51635E-33CD-47E1-AD4E-EA653D0686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6E5872-9374-44BE-AD58-7A16AED806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B3C04F-7B9C-4926-BB63-624EE563563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宋体" charset="-122"/>
              </a:defRPr>
            </a:lvl1pPr>
          </a:lstStyle>
          <a:p>
            <a:pPr>
              <a:defRPr/>
            </a:pPr>
            <a:fld id="{FF791ACB-BFC3-426D-B207-99E1E2266BC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2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Word_97_-_2003___4444444444322222222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slide" Target="slide17.xml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2.png"/><Relationship Id="rId4" Type="http://schemas.openxmlformats.org/officeDocument/2006/relationships/oleObject" Target="../embeddings/oleObject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oleObject8.bin"/><Relationship Id="rId4" Type="http://schemas.openxmlformats.org/officeDocument/2006/relationships/oleObject" Target="../embeddings/oleObject7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37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8.png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37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slide" Target="slide3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Word_97_-_2003___1111111111111111111.doc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slide" Target="slide3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1066801" y="1106269"/>
            <a:ext cx="777239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Font typeface="Monotype Sorts" pitchFamily="2" charset="2"/>
              <a:buNone/>
            </a:pPr>
            <a:r>
              <a:rPr kumimoji="1" lang="en-US" altLang="zh-CN" sz="3600" b="1" dirty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14.1     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固体物质的分类和宏观特征</a:t>
            </a:r>
            <a:endParaRPr kumimoji="1" lang="zh-CN" altLang="en-US" sz="36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title"/>
          </p:nvPr>
        </p:nvSpPr>
        <p:spPr>
          <a:xfrm>
            <a:off x="1371600" y="152400"/>
            <a:ext cx="6248400" cy="685800"/>
          </a:xfrm>
        </p:spPr>
        <p:txBody>
          <a:bodyPr/>
          <a:lstStyle/>
          <a:p>
            <a:pPr eaLnBrk="1" hangingPunct="1"/>
            <a:r>
              <a:rPr kumimoji="1" lang="zh-CN" altLang="en-US" sz="36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</a:rPr>
              <a:t>第</a:t>
            </a:r>
            <a:r>
              <a:rPr kumimoji="1" lang="en-US" altLang="zh-CN" sz="36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</a:rPr>
              <a:t>14</a:t>
            </a:r>
            <a:r>
              <a:rPr kumimoji="1" lang="zh-CN" altLang="en-US" sz="3600" b="1" dirty="0" smtClean="0">
                <a:solidFill>
                  <a:srgbClr val="000000"/>
                </a:solidFill>
                <a:latin typeface="黑体" pitchFamily="2" charset="-122"/>
                <a:ea typeface="黑体" pitchFamily="2" charset="-122"/>
              </a:rPr>
              <a:t>章  固体结构</a:t>
            </a:r>
          </a:p>
        </p:txBody>
      </p:sp>
      <p:sp>
        <p:nvSpPr>
          <p:cNvPr id="29700" name="Rectangle 9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1143000" y="5297269"/>
            <a:ext cx="5257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1" lang="en-US" altLang="zh-CN" sz="3600" b="1" dirty="0">
                <a:solidFill>
                  <a:srgbClr val="006600"/>
                </a:solidFill>
                <a:latin typeface="Times New Roman" pitchFamily="18" charset="0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</a:rPr>
              <a:t>14.6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宋体" charset="-122"/>
              </a:rPr>
              <a:t>混合型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晶</a:t>
            </a:r>
            <a:r>
              <a:rPr kumimoji="1" lang="zh-CN" altLang="en-US" sz="3600" b="1" dirty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体</a:t>
            </a:r>
          </a:p>
        </p:txBody>
      </p:sp>
      <p:sp>
        <p:nvSpPr>
          <p:cNvPr id="29701" name="Rectangle 10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1066800" y="3620869"/>
            <a:ext cx="6705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600" b="1" dirty="0">
                <a:solidFill>
                  <a:srgbClr val="006600"/>
                </a:solidFill>
                <a:latin typeface="Times New Roman" pitchFamily="18" charset="0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</a:rPr>
              <a:t>14.4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宋体" charset="-122"/>
              </a:rPr>
              <a:t>原子晶体和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分</a:t>
            </a:r>
            <a:r>
              <a:rPr kumimoji="1" lang="zh-CN" altLang="en-US" sz="3600" b="1" dirty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子晶体</a:t>
            </a:r>
          </a:p>
        </p:txBody>
      </p:sp>
      <p:sp>
        <p:nvSpPr>
          <p:cNvPr id="29702" name="Rectangle 11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1066800" y="2819400"/>
            <a:ext cx="4038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600" b="1" dirty="0">
                <a:solidFill>
                  <a:srgbClr val="006600"/>
                </a:solidFill>
                <a:latin typeface="宋体" charset="-122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</a:rPr>
              <a:t>14.3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600" b="1" dirty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离子晶体</a:t>
            </a:r>
          </a:p>
        </p:txBody>
      </p:sp>
      <p:sp>
        <p:nvSpPr>
          <p:cNvPr id="29703" name="Rectangle 12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1066800" y="4459069"/>
            <a:ext cx="53340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1" lang="en-US" altLang="zh-CN" sz="3600" b="1" dirty="0">
                <a:solidFill>
                  <a:srgbClr val="006600"/>
                </a:solidFill>
                <a:latin typeface="Times New Roman" pitchFamily="18" charset="0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</a:rPr>
              <a:t>14.5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600" b="1" dirty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金属晶体</a:t>
            </a:r>
          </a:p>
        </p:txBody>
      </p:sp>
      <p:sp>
        <p:nvSpPr>
          <p:cNvPr id="9" name="Text Box 2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1066800" y="2006025"/>
            <a:ext cx="67818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Font typeface="Monotype Sorts" pitchFamily="2" charset="2"/>
              <a:buNone/>
            </a:pPr>
            <a:r>
              <a:rPr kumimoji="1" lang="en-US" altLang="zh-CN" sz="3600" b="1" dirty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§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14.2     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晶体的微观点阵结构</a:t>
            </a:r>
            <a:endParaRPr kumimoji="1" lang="zh-CN" altLang="en-US" sz="36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2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990600" y="1447800"/>
            <a:ext cx="57912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14.3.1   </a:t>
            </a:r>
            <a:r>
              <a:rPr kumimoji="1" lang="zh-CN" altLang="en-US" sz="3200" b="1" dirty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的晶格能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title"/>
          </p:nvPr>
        </p:nvSpPr>
        <p:spPr>
          <a:xfrm>
            <a:off x="1600200" y="228600"/>
            <a:ext cx="5029200" cy="868363"/>
          </a:xfrm>
        </p:spPr>
        <p:txBody>
          <a:bodyPr/>
          <a:lstStyle/>
          <a:p>
            <a:pPr eaLnBrk="1" hangingPunct="1"/>
            <a:r>
              <a:rPr kumimoji="1" lang="en-US" altLang="zh-CN" sz="3600" b="1" dirty="0" smtClean="0">
                <a:solidFill>
                  <a:schemeClr val="tx1"/>
                </a:solidFill>
                <a:latin typeface="宋体" charset="-122"/>
              </a:rPr>
              <a:t>§</a:t>
            </a:r>
            <a:r>
              <a:rPr kumimoji="1" lang="en-US" altLang="zh-CN" sz="3600" b="1" dirty="0" smtClean="0">
                <a:solidFill>
                  <a:schemeClr val="tx1"/>
                </a:solidFill>
                <a:latin typeface="Times New Roman" pitchFamily="18" charset="0"/>
              </a:rPr>
              <a:t>14.3</a:t>
            </a:r>
            <a:r>
              <a:rPr kumimoji="1" lang="en-US" altLang="zh-CN" sz="3600" b="1" dirty="0" smtClean="0">
                <a:solidFill>
                  <a:schemeClr val="tx1"/>
                </a:solidFill>
                <a:latin typeface="宋体" charset="-122"/>
              </a:rPr>
              <a:t>   </a:t>
            </a:r>
            <a:r>
              <a:rPr kumimoji="1" lang="zh-CN" altLang="en-US" sz="3600" b="1" dirty="0" smtClean="0">
                <a:solidFill>
                  <a:schemeClr val="tx1"/>
                </a:solidFill>
                <a:latin typeface="华文行楷" pitchFamily="2" charset="-122"/>
                <a:ea typeface="华文行楷" pitchFamily="2" charset="-122"/>
              </a:rPr>
              <a:t>离子晶体</a:t>
            </a:r>
          </a:p>
        </p:txBody>
      </p:sp>
      <p:sp>
        <p:nvSpPr>
          <p:cNvPr id="52229" name="Rectangle 8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1447800" y="2234625"/>
            <a:ext cx="579119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14.3.2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离子晶体的离子半径比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  <p:sp>
        <p:nvSpPr>
          <p:cNvPr id="7" name="Rectangle 8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1524000" y="3113782"/>
            <a:ext cx="70104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14.3.3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离子晶体的几种最简单</a:t>
            </a:r>
            <a:endParaRPr kumimoji="1" lang="en-US" altLang="zh-CN" sz="3200" b="1" dirty="0" smtClean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                                           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的结构型式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8" name="Rectangle 8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1524001" y="4368225"/>
            <a:ext cx="640079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14.3.4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离子极化对晶体结构的影响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Text Box 2"/>
          <p:cNvSpPr txBox="1">
            <a:spLocks noChangeArrowheads="1"/>
          </p:cNvSpPr>
          <p:nvPr/>
        </p:nvSpPr>
        <p:spPr bwMode="auto">
          <a:xfrm>
            <a:off x="533400" y="990600"/>
            <a:ext cx="8534400" cy="16435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定</a:t>
            </a: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义</a:t>
            </a:r>
            <a:r>
              <a:rPr lang="zh-CN" altLang="zh-CN" sz="2800" b="1" dirty="0" smtClean="0">
                <a:latin typeface="Times New Roman" pitchFamily="18" charset="0"/>
              </a:rPr>
              <a:t>：</a:t>
            </a:r>
            <a:r>
              <a:rPr lang="en-US" altLang="zh-CN" sz="2800" b="1" dirty="0" smtClean="0">
                <a:latin typeface="Times New Roman" pitchFamily="18" charset="0"/>
              </a:rPr>
              <a:t>0 K</a:t>
            </a:r>
            <a:r>
              <a:rPr lang="zh-CN" altLang="en-US" sz="2800" b="1" dirty="0" smtClean="0">
                <a:latin typeface="Times New Roman" pitchFamily="18" charset="0"/>
              </a:rPr>
              <a:t>时</a:t>
            </a:r>
            <a:r>
              <a:rPr lang="zh-CN" altLang="zh-CN" sz="2800" b="1" dirty="0" smtClean="0">
                <a:latin typeface="Times New Roman" pitchFamily="18" charset="0"/>
              </a:rPr>
              <a:t>，</a:t>
            </a:r>
            <a:r>
              <a:rPr lang="zh-CN" altLang="zh-CN" sz="2800" b="1" dirty="0">
                <a:latin typeface="Times New Roman" pitchFamily="18" charset="0"/>
              </a:rPr>
              <a:t>将1mol的离</a:t>
            </a:r>
            <a:r>
              <a:rPr lang="zh-CN" altLang="zh-CN" sz="2800" b="1" dirty="0" smtClean="0">
                <a:latin typeface="Times New Roman" pitchFamily="18" charset="0"/>
              </a:rPr>
              <a:t>子</a:t>
            </a:r>
            <a:r>
              <a:rPr lang="zh-CN" altLang="en-US" sz="2800" b="1" dirty="0" smtClean="0">
                <a:latin typeface="Times New Roman" pitchFamily="18" charset="0"/>
              </a:rPr>
              <a:t>型化合物</a:t>
            </a:r>
            <a:r>
              <a:rPr lang="zh-CN" altLang="zh-CN" sz="2800" b="1" dirty="0" smtClean="0">
                <a:latin typeface="Times New Roman" pitchFamily="18" charset="0"/>
              </a:rPr>
              <a:t>晶体</a:t>
            </a:r>
            <a:r>
              <a:rPr lang="zh-CN" altLang="en-US" sz="2800" b="1" dirty="0" smtClean="0">
                <a:latin typeface="Times New Roman" pitchFamily="18" charset="0"/>
              </a:rPr>
              <a:t>的</a:t>
            </a:r>
            <a:r>
              <a:rPr lang="zh-CN" altLang="zh-CN" sz="2800" b="1" dirty="0" smtClean="0">
                <a:latin typeface="Times New Roman" pitchFamily="18" charset="0"/>
              </a:rPr>
              <a:t>正</a:t>
            </a:r>
            <a:r>
              <a:rPr lang="zh-CN" altLang="en-US" sz="2800" b="1" dirty="0" smtClean="0">
                <a:latin typeface="Times New Roman" pitchFamily="18" charset="0"/>
              </a:rPr>
              <a:t>、</a:t>
            </a:r>
            <a:r>
              <a:rPr lang="zh-CN" altLang="zh-CN" sz="2800" b="1" dirty="0" smtClean="0">
                <a:latin typeface="Times New Roman" pitchFamily="18" charset="0"/>
              </a:rPr>
              <a:t>负离子</a:t>
            </a:r>
            <a:r>
              <a:rPr lang="zh-CN" altLang="en-US" sz="2800" b="1" dirty="0" smtClean="0">
                <a:latin typeface="Times New Roman" pitchFamily="18" charset="0"/>
              </a:rPr>
              <a:t>完全气化并相互远离</a:t>
            </a:r>
            <a:r>
              <a:rPr lang="zh-CN" altLang="zh-CN" sz="2800" b="1" dirty="0" smtClean="0">
                <a:latin typeface="Times New Roman" pitchFamily="18" charset="0"/>
              </a:rPr>
              <a:t>，</a:t>
            </a:r>
            <a:r>
              <a:rPr lang="zh-CN" altLang="en-US" sz="2800" b="1" dirty="0" smtClean="0">
                <a:latin typeface="Times New Roman" pitchFamily="18" charset="0"/>
              </a:rPr>
              <a:t>系统热力学能的变化值，</a:t>
            </a:r>
            <a:r>
              <a:rPr lang="zh-CN" altLang="zh-CN" sz="2800" b="1" dirty="0" smtClean="0">
                <a:latin typeface="Times New Roman" pitchFamily="18" charset="0"/>
              </a:rPr>
              <a:t>用</a:t>
            </a:r>
            <a:r>
              <a:rPr lang="zh-CN" altLang="en-US" sz="2800" b="1" dirty="0" smtClean="0">
                <a:latin typeface="Times New Roman" pitchFamily="18" charset="0"/>
              </a:rPr>
              <a:t>△</a:t>
            </a:r>
            <a:r>
              <a:rPr lang="zh-CN" altLang="zh-CN" sz="2800" b="1" i="1" dirty="0" smtClean="0">
                <a:latin typeface="Times New Roman" pitchFamily="18" charset="0"/>
              </a:rPr>
              <a:t>U</a:t>
            </a:r>
            <a:r>
              <a:rPr lang="zh-CN" altLang="zh-CN" sz="2800" b="1" dirty="0" smtClean="0">
                <a:latin typeface="Times New Roman" pitchFamily="18" charset="0"/>
              </a:rPr>
              <a:t> </a:t>
            </a:r>
            <a:r>
              <a:rPr lang="zh-CN" altLang="zh-CN" sz="2800" b="1" dirty="0">
                <a:latin typeface="Times New Roman" pitchFamily="18" charset="0"/>
              </a:rPr>
              <a:t>表示。</a:t>
            </a:r>
          </a:p>
        </p:txBody>
      </p:sp>
      <p:sp>
        <p:nvSpPr>
          <p:cNvPr id="25" name="灯片编号占位符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  <p:sp>
        <p:nvSpPr>
          <p:cNvPr id="27" name="Text Box 2">
            <a:hlinkClick r:id="rId2" action="ppaction://hlinksldjump"/>
          </p:cNvPr>
          <p:cNvSpPr txBox="1">
            <a:spLocks noChangeArrowheads="1"/>
          </p:cNvSpPr>
          <p:nvPr/>
        </p:nvSpPr>
        <p:spPr bwMode="auto">
          <a:xfrm>
            <a:off x="1447800" y="228600"/>
            <a:ext cx="57912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14.3.1   </a:t>
            </a:r>
            <a:r>
              <a:rPr kumimoji="1" lang="zh-CN" altLang="en-US" sz="3200" b="1" dirty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的晶格能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676400" y="2676525"/>
            <a:ext cx="4627905" cy="1743075"/>
            <a:chOff x="1676400" y="2676525"/>
            <a:chExt cx="4627905" cy="1743075"/>
          </a:xfrm>
        </p:grpSpPr>
        <p:grpSp>
          <p:nvGrpSpPr>
            <p:cNvPr id="3" name="Group 7"/>
            <p:cNvGrpSpPr>
              <a:grpSpLocks/>
            </p:cNvGrpSpPr>
            <p:nvPr/>
          </p:nvGrpSpPr>
          <p:grpSpPr bwMode="auto">
            <a:xfrm>
              <a:off x="1676400" y="2676525"/>
              <a:ext cx="4627905" cy="523875"/>
              <a:chOff x="-110" y="0"/>
              <a:chExt cx="3340" cy="330"/>
            </a:xfrm>
          </p:grpSpPr>
          <p:sp>
            <p:nvSpPr>
              <p:cNvPr id="9238" name="Line 8"/>
              <p:cNvSpPr>
                <a:spLocks noChangeShapeType="1"/>
              </p:cNvSpPr>
              <p:nvPr/>
            </p:nvSpPr>
            <p:spPr bwMode="auto">
              <a:xfrm>
                <a:off x="1056" y="192"/>
                <a:ext cx="38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stealth" w="med" len="lg"/>
              </a:ln>
            </p:spPr>
            <p:txBody>
              <a:bodyPr wrap="none" anchor="ctr"/>
              <a:lstStyle/>
              <a:p>
                <a:endParaRPr lang="zh-CN" altLang="en-US" b="1"/>
              </a:p>
            </p:txBody>
          </p:sp>
          <p:sp>
            <p:nvSpPr>
              <p:cNvPr id="9239" name="Rectangle 9"/>
              <p:cNvSpPr>
                <a:spLocks noChangeArrowheads="1"/>
              </p:cNvSpPr>
              <p:nvPr/>
            </p:nvSpPr>
            <p:spPr bwMode="auto">
              <a:xfrm>
                <a:off x="-110" y="0"/>
                <a:ext cx="3340" cy="3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 smtClean="0">
                    <a:latin typeface="Times New Roman" pitchFamily="18" charset="0"/>
                  </a:rPr>
                  <a:t>AB</a:t>
                </a:r>
                <a:r>
                  <a:rPr lang="zh-CN" altLang="zh-CN" sz="2800" dirty="0" smtClean="0">
                    <a:latin typeface="Times New Roman" pitchFamily="18" charset="0"/>
                  </a:rPr>
                  <a:t>(</a:t>
                </a:r>
                <a:r>
                  <a:rPr lang="zh-CN" altLang="en-US" sz="2800" dirty="0" smtClean="0">
                    <a:latin typeface="Times New Roman" pitchFamily="18" charset="0"/>
                  </a:rPr>
                  <a:t>晶体</a:t>
                </a:r>
                <a:r>
                  <a:rPr lang="zh-CN" altLang="zh-CN" sz="2800" dirty="0" smtClean="0">
                    <a:latin typeface="Times New Roman" pitchFamily="18" charset="0"/>
                  </a:rPr>
                  <a:t>)          </a:t>
                </a:r>
                <a:r>
                  <a:rPr lang="en-US" altLang="zh-CN" sz="2800" i="1" dirty="0" err="1" smtClean="0">
                    <a:latin typeface="Times New Roman" pitchFamily="18" charset="0"/>
                  </a:rPr>
                  <a:t>A</a:t>
                </a:r>
                <a:r>
                  <a:rPr lang="en-US" altLang="zh-CN" sz="2800" i="1" baseline="30000" dirty="0" err="1" smtClean="0">
                    <a:latin typeface="Times New Roman" pitchFamily="18" charset="0"/>
                  </a:rPr>
                  <a:t>z</a:t>
                </a:r>
                <a:r>
                  <a:rPr lang="zh-CN" altLang="zh-CN" sz="2800" i="1" baseline="30000" dirty="0" smtClean="0">
                    <a:latin typeface="Times New Roman" pitchFamily="18" charset="0"/>
                  </a:rPr>
                  <a:t>+</a:t>
                </a:r>
                <a:r>
                  <a:rPr lang="zh-CN" altLang="zh-CN" sz="2800" dirty="0" smtClean="0">
                    <a:latin typeface="Times New Roman" pitchFamily="18" charset="0"/>
                  </a:rPr>
                  <a:t>(</a:t>
                </a:r>
                <a:r>
                  <a:rPr lang="zh-CN" altLang="zh-CN" sz="2800" dirty="0">
                    <a:latin typeface="Times New Roman" pitchFamily="18" charset="0"/>
                  </a:rPr>
                  <a:t>g) + </a:t>
                </a:r>
                <a:r>
                  <a:rPr lang="en-US" altLang="zh-CN" sz="2800" i="1" dirty="0" err="1" smtClean="0">
                    <a:latin typeface="Times New Roman" pitchFamily="18" charset="0"/>
                  </a:rPr>
                  <a:t>B</a:t>
                </a:r>
                <a:r>
                  <a:rPr lang="en-US" altLang="zh-CN" sz="2800" i="1" baseline="30000" dirty="0" err="1" smtClean="0">
                    <a:latin typeface="Times New Roman" pitchFamily="18" charset="0"/>
                  </a:rPr>
                  <a:t>z</a:t>
                </a:r>
                <a:r>
                  <a:rPr lang="zh-CN" altLang="zh-CN" sz="2800" i="1" baseline="30000" dirty="0" smtClean="0">
                    <a:latin typeface="Times New Roman" pitchFamily="18" charset="0"/>
                  </a:rPr>
                  <a:t>-</a:t>
                </a:r>
                <a:r>
                  <a:rPr lang="zh-CN" altLang="zh-CN" sz="2800" dirty="0">
                    <a:latin typeface="Times New Roman" pitchFamily="18" charset="0"/>
                  </a:rPr>
                  <a:t>(g)</a:t>
                </a: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33600" y="3373160"/>
              <a:ext cx="3962400" cy="1046440"/>
              <a:chOff x="1905000" y="3667780"/>
              <a:chExt cx="3962400" cy="1046440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1905000" y="3974068"/>
                <a:ext cx="1189749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800" b="1" dirty="0" smtClean="0">
                    <a:latin typeface="Times New Roman" pitchFamily="18" charset="0"/>
                  </a:rPr>
                  <a:t>△</a:t>
                </a:r>
                <a:r>
                  <a:rPr lang="zh-CN" altLang="zh-CN" sz="2800" b="1" i="1" dirty="0" smtClean="0">
                    <a:latin typeface="Times New Roman" pitchFamily="18" charset="0"/>
                  </a:rPr>
                  <a:t>U</a:t>
                </a:r>
                <a:r>
                  <a:rPr lang="en-US" altLang="zh-CN" sz="2800" b="1" i="1" dirty="0" smtClean="0">
                    <a:latin typeface="Times New Roman" pitchFamily="18" charset="0"/>
                  </a:rPr>
                  <a:t> =</a:t>
                </a:r>
                <a:r>
                  <a:rPr lang="zh-CN" altLang="zh-CN" sz="2800" b="1" dirty="0" smtClean="0">
                    <a:latin typeface="Times New Roman" pitchFamily="18" charset="0"/>
                  </a:rPr>
                  <a:t> </a:t>
                </a:r>
                <a:endParaRPr lang="zh-CN" altLang="en-US" sz="2800" dirty="0"/>
              </a:p>
            </p:txBody>
          </p:sp>
          <p:cxnSp>
            <p:nvCxnSpPr>
              <p:cNvPr id="29" name="直接连接符 28"/>
              <p:cNvCxnSpPr/>
              <p:nvPr/>
            </p:nvCxnSpPr>
            <p:spPr>
              <a:xfrm>
                <a:off x="3064200" y="4267200"/>
                <a:ext cx="1584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矩形 29"/>
              <p:cNvSpPr/>
              <p:nvPr/>
            </p:nvSpPr>
            <p:spPr>
              <a:xfrm>
                <a:off x="2971800" y="3667780"/>
                <a:ext cx="1905000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800" i="1" dirty="0" smtClean="0">
                    <a:latin typeface="Times New Roman" pitchFamily="18" charset="0"/>
                  </a:rPr>
                  <a:t>z</a:t>
                </a:r>
                <a:r>
                  <a:rPr lang="zh-CN" altLang="zh-CN" sz="2800" i="1" baseline="-25000" dirty="0" smtClean="0">
                    <a:latin typeface="Times New Roman" pitchFamily="18" charset="0"/>
                  </a:rPr>
                  <a:t>+</a:t>
                </a:r>
                <a:r>
                  <a:rPr lang="en-US" altLang="zh-CN" sz="2800" i="1" baseline="-25000" dirty="0" smtClean="0">
                    <a:latin typeface="Times New Roman" pitchFamily="18" charset="0"/>
                  </a:rPr>
                  <a:t> </a:t>
                </a:r>
                <a:r>
                  <a:rPr lang="en-US" altLang="zh-CN" sz="2800" i="1" dirty="0" smtClean="0">
                    <a:latin typeface="Times New Roman" pitchFamily="18" charset="0"/>
                  </a:rPr>
                  <a:t>z</a:t>
                </a:r>
                <a:r>
                  <a:rPr lang="en-US" altLang="zh-CN" sz="2800" i="1" baseline="-25000" dirty="0" smtClean="0">
                    <a:latin typeface="Times New Roman" pitchFamily="18" charset="0"/>
                  </a:rPr>
                  <a:t>-</a:t>
                </a:r>
                <a:r>
                  <a:rPr lang="en-US" altLang="zh-CN" sz="2800" i="1" dirty="0" err="1" smtClean="0">
                    <a:latin typeface="Symbol" pitchFamily="18" charset="2"/>
                  </a:rPr>
                  <a:t>aN</a:t>
                </a:r>
                <a:r>
                  <a:rPr lang="en-US" altLang="zh-CN" sz="2800" i="1" baseline="-25000" dirty="0" err="1" smtClean="0">
                    <a:latin typeface="Symbol" pitchFamily="18" charset="2"/>
                  </a:rPr>
                  <a:t>A</a:t>
                </a:r>
                <a:r>
                  <a:rPr lang="en-US" altLang="zh-CN" sz="2800" i="1" baseline="-25000" dirty="0" smtClean="0">
                    <a:latin typeface="Symbol" pitchFamily="18" charset="2"/>
                  </a:rPr>
                  <a:t> </a:t>
                </a:r>
                <a:r>
                  <a:rPr lang="en-US" altLang="zh-CN" sz="2800" i="1" dirty="0" smtClean="0">
                    <a:latin typeface="Times New Roman" pitchFamily="18" charset="0"/>
                    <a:cs typeface="Times New Roman" pitchFamily="18" charset="0"/>
                  </a:rPr>
                  <a:t>e</a:t>
                </a:r>
                <a:r>
                  <a:rPr lang="en-US" altLang="zh-CN" sz="2800" baseline="30000" dirty="0" smtClean="0">
                    <a:latin typeface="Times New Roman" pitchFamily="18" charset="0"/>
                    <a:cs typeface="Times New Roman" pitchFamily="18" charset="0"/>
                  </a:rPr>
                  <a:t>2</a:t>
                </a:r>
                <a:endParaRPr lang="zh-CN" altLang="en-US" sz="2800" dirty="0"/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3276600" y="4191000"/>
                <a:ext cx="1219200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800" dirty="0" smtClean="0">
                    <a:latin typeface="Times New Roman" pitchFamily="18" charset="0"/>
                  </a:rPr>
                  <a:t>4π</a:t>
                </a:r>
                <a:r>
                  <a:rPr lang="el-GR" altLang="zh-CN" sz="2800" i="1" dirty="0" smtClean="0">
                    <a:latin typeface="Times New Roman" pitchFamily="18" charset="0"/>
                    <a:cs typeface="Times New Roman" pitchFamily="18" charset="0"/>
                  </a:rPr>
                  <a:t>ε</a:t>
                </a:r>
                <a:r>
                  <a:rPr lang="en-US" altLang="zh-CN" sz="2800" baseline="-25000" dirty="0" smtClean="0">
                    <a:latin typeface="Times New Roman" pitchFamily="18" charset="0"/>
                    <a:cs typeface="Times New Roman" pitchFamily="18" charset="0"/>
                  </a:rPr>
                  <a:t>0</a:t>
                </a:r>
                <a:r>
                  <a:rPr lang="en-US" altLang="zh-CN" sz="2800" dirty="0" smtClean="0">
                    <a:latin typeface="Times New Roman" pitchFamily="18" charset="0"/>
                    <a:cs typeface="Times New Roman" pitchFamily="18" charset="0"/>
                  </a:rPr>
                  <a:t>r</a:t>
                </a:r>
                <a:r>
                  <a:rPr lang="en-US" altLang="zh-CN" sz="2800" i="1" baseline="-25000" dirty="0" smtClean="0">
                    <a:latin typeface="Times New Roman" pitchFamily="18" charset="0"/>
                    <a:cs typeface="Times New Roman" pitchFamily="18" charset="0"/>
                  </a:rPr>
                  <a:t>e</a:t>
                </a:r>
                <a:endParaRPr lang="zh-CN" altLang="en-US" sz="2800" dirty="0"/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4648200" y="3962400"/>
                <a:ext cx="1219200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2800" dirty="0" smtClean="0">
                    <a:latin typeface="Times New Roman" pitchFamily="18" charset="0"/>
                  </a:rPr>
                  <a:t>(1-      )</a:t>
                </a:r>
                <a:endParaRPr lang="zh-CN" altLang="en-US" sz="2800" dirty="0"/>
              </a:p>
            </p:txBody>
          </p:sp>
          <p:cxnSp>
            <p:nvCxnSpPr>
              <p:cNvPr id="36" name="直接连接符 35"/>
              <p:cNvCxnSpPr/>
              <p:nvPr/>
            </p:nvCxnSpPr>
            <p:spPr>
              <a:xfrm>
                <a:off x="5278800" y="4267200"/>
                <a:ext cx="36000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/>
              <p:cNvSpPr txBox="1"/>
              <p:nvPr/>
            </p:nvSpPr>
            <p:spPr>
              <a:xfrm>
                <a:off x="5257800" y="3810000"/>
                <a:ext cx="3048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 smtClean="0">
                    <a:latin typeface="Times New Roman" pitchFamily="18" charset="0"/>
                    <a:cs typeface="Times New Roman" pitchFamily="18" charset="0"/>
                  </a:rPr>
                  <a:t>1</a:t>
                </a:r>
                <a:endParaRPr lang="zh-CN" altLang="en-US" sz="28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5257800" y="4191000"/>
                <a:ext cx="3048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i="1" dirty="0" smtClean="0">
                    <a:latin typeface="Times New Roman" pitchFamily="18" charset="0"/>
                    <a:cs typeface="Times New Roman" pitchFamily="18" charset="0"/>
                  </a:rPr>
                  <a:t>n</a:t>
                </a:r>
                <a:endParaRPr lang="zh-CN" altLang="en-US" sz="2800" i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</p:grpSp>
      <p:sp>
        <p:nvSpPr>
          <p:cNvPr id="40" name="Text Box 4"/>
          <p:cNvSpPr txBox="1">
            <a:spLocks noChangeArrowheads="1"/>
          </p:cNvSpPr>
          <p:nvPr/>
        </p:nvSpPr>
        <p:spPr bwMode="auto">
          <a:xfrm>
            <a:off x="1295400" y="4657939"/>
            <a:ext cx="7086600" cy="15142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zh-CN" sz="2800" b="1" i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z</a:t>
            </a:r>
            <a:r>
              <a:rPr lang="en-US" altLang="zh-CN" sz="2800" b="1" baseline="-25000" dirty="0" smtClean="0">
                <a:solidFill>
                  <a:srgbClr val="0000FF"/>
                </a:solidFill>
                <a:latin typeface="Times New Roman" pitchFamily="18" charset="0"/>
              </a:rPr>
              <a:t>+</a:t>
            </a:r>
            <a:r>
              <a:rPr lang="zh-CN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，</a:t>
            </a:r>
            <a:r>
              <a:rPr lang="zh-CN" altLang="zh-CN" sz="2800" b="1" i="1" dirty="0" smtClean="0">
                <a:solidFill>
                  <a:srgbClr val="0000FF"/>
                </a:solidFill>
                <a:latin typeface="Times New Roman" pitchFamily="18" charset="0"/>
              </a:rPr>
              <a:t>z</a:t>
            </a:r>
            <a:r>
              <a:rPr lang="en-US" altLang="zh-CN" sz="2800" b="1" baseline="-25000" dirty="0" smtClean="0">
                <a:solidFill>
                  <a:srgbClr val="0000FF"/>
                </a:solidFill>
                <a:latin typeface="Times New Roman" pitchFamily="18" charset="0"/>
              </a:rPr>
              <a:t>-</a:t>
            </a:r>
            <a:r>
              <a:rPr lang="zh-CN" altLang="zh-CN" sz="2800" b="1" baseline="-25000" dirty="0" smtClean="0">
                <a:latin typeface="Times New Roman" pitchFamily="18" charset="0"/>
              </a:rPr>
              <a:t> </a:t>
            </a:r>
            <a:r>
              <a:rPr lang="zh-CN" altLang="zh-CN" sz="2800" b="1" dirty="0" smtClean="0">
                <a:latin typeface="Times New Roman" pitchFamily="18" charset="0"/>
              </a:rPr>
              <a:t>—正</a:t>
            </a:r>
            <a:r>
              <a:rPr lang="zh-CN" altLang="en-US" sz="2800" b="1" dirty="0" smtClean="0">
                <a:latin typeface="Times New Roman" pitchFamily="18" charset="0"/>
              </a:rPr>
              <a:t>、</a:t>
            </a:r>
            <a:r>
              <a:rPr lang="zh-CN" altLang="zh-CN" sz="2800" b="1" dirty="0" smtClean="0">
                <a:latin typeface="Times New Roman" pitchFamily="18" charset="0"/>
              </a:rPr>
              <a:t>负离子的电荷</a:t>
            </a:r>
            <a:r>
              <a:rPr lang="zh-CN" altLang="en-US" sz="2800" b="1" dirty="0" smtClean="0">
                <a:latin typeface="Times New Roman" pitchFamily="18" charset="0"/>
              </a:rPr>
              <a:t>数</a:t>
            </a:r>
            <a:r>
              <a:rPr lang="zh-CN" altLang="zh-CN" sz="2800" b="1" dirty="0" smtClean="0">
                <a:latin typeface="Times New Roman" pitchFamily="18" charset="0"/>
              </a:rPr>
              <a:t>，</a:t>
            </a:r>
          </a:p>
          <a:p>
            <a:pPr>
              <a:lnSpc>
                <a:spcPct val="110000"/>
              </a:lnSpc>
            </a:pPr>
            <a:r>
              <a:rPr lang="en-US" altLang="zh-CN" sz="2800" b="1" i="1" dirty="0" smtClean="0">
                <a:solidFill>
                  <a:srgbClr val="0000FF"/>
                </a:solidFill>
                <a:latin typeface="Times New Roman" pitchFamily="18" charset="0"/>
              </a:rPr>
              <a:t>r</a:t>
            </a:r>
            <a:r>
              <a:rPr lang="en-US" altLang="zh-CN" sz="2800" b="1" baseline="-25000" dirty="0" smtClean="0">
                <a:solidFill>
                  <a:srgbClr val="0000FF"/>
                </a:solidFill>
                <a:latin typeface="Times New Roman" pitchFamily="18" charset="0"/>
              </a:rPr>
              <a:t>e</a:t>
            </a:r>
            <a:r>
              <a:rPr lang="zh-CN" altLang="zh-CN" sz="2800" b="1" dirty="0" smtClean="0">
                <a:latin typeface="Times New Roman" pitchFamily="18" charset="0"/>
              </a:rPr>
              <a:t>—正</a:t>
            </a:r>
            <a:r>
              <a:rPr lang="zh-CN" altLang="en-US" sz="2800" b="1" dirty="0" smtClean="0">
                <a:latin typeface="Times New Roman" pitchFamily="18" charset="0"/>
              </a:rPr>
              <a:t>、</a:t>
            </a:r>
            <a:r>
              <a:rPr lang="zh-CN" altLang="zh-CN" sz="2800" b="1" dirty="0" smtClean="0">
                <a:latin typeface="Times New Roman" pitchFamily="18" charset="0"/>
              </a:rPr>
              <a:t>负</a:t>
            </a:r>
            <a:r>
              <a:rPr lang="zh-CN" altLang="zh-CN" sz="2800" b="1" dirty="0">
                <a:latin typeface="Times New Roman" pitchFamily="18" charset="0"/>
              </a:rPr>
              <a:t>离子核</a:t>
            </a:r>
            <a:r>
              <a:rPr lang="zh-CN" altLang="zh-CN" sz="2800" b="1" dirty="0" smtClean="0">
                <a:latin typeface="Times New Roman" pitchFamily="18" charset="0"/>
              </a:rPr>
              <a:t>间</a:t>
            </a:r>
            <a:r>
              <a:rPr lang="zh-CN" altLang="en-US" sz="2800" b="1" dirty="0" smtClean="0">
                <a:latin typeface="Times New Roman" pitchFamily="18" charset="0"/>
              </a:rPr>
              <a:t>的</a:t>
            </a:r>
            <a:r>
              <a:rPr lang="zh-CN" altLang="zh-CN" sz="2800" b="1" dirty="0" smtClean="0">
                <a:latin typeface="Times New Roman" pitchFamily="18" charset="0"/>
              </a:rPr>
              <a:t>距</a:t>
            </a:r>
            <a:r>
              <a:rPr lang="zh-CN" altLang="zh-CN" sz="2800" b="1" dirty="0">
                <a:latin typeface="Times New Roman" pitchFamily="18" charset="0"/>
              </a:rPr>
              <a:t>离</a:t>
            </a:r>
            <a:r>
              <a:rPr lang="zh-CN" altLang="zh-CN" sz="2800" b="1" dirty="0" smtClean="0">
                <a:latin typeface="Times New Roman" pitchFamily="18" charset="0"/>
              </a:rPr>
              <a:t>，</a:t>
            </a:r>
            <a:endParaRPr lang="en-US" altLang="zh-CN" sz="2800" b="1" dirty="0" smtClean="0">
              <a:latin typeface="Times New Roman" pitchFamily="18" charset="0"/>
            </a:endParaRPr>
          </a:p>
          <a:p>
            <a:pPr>
              <a:lnSpc>
                <a:spcPct val="110000"/>
              </a:lnSpc>
            </a:pPr>
            <a:r>
              <a:rPr lang="zh-CN" altLang="zh-CN" sz="2800" b="1" i="1" dirty="0" smtClean="0">
                <a:solidFill>
                  <a:srgbClr val="0000FF"/>
                </a:solidFill>
                <a:latin typeface="Times New Roman" pitchFamily="18" charset="0"/>
              </a:rPr>
              <a:t>n</a:t>
            </a:r>
            <a:r>
              <a:rPr lang="zh-CN" altLang="zh-CN" sz="2800" b="1" dirty="0" smtClean="0">
                <a:latin typeface="Times New Roman" pitchFamily="18" charset="0"/>
              </a:rPr>
              <a:t> —Born指数,与离子电子层结构类型有关。</a:t>
            </a:r>
            <a:endParaRPr lang="zh-CN" altLang="zh-CN" sz="2800" b="1" dirty="0">
              <a:latin typeface="Times New Roman" pitchFamily="18" charset="0"/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Text Box 2"/>
          <p:cNvSpPr txBox="1">
            <a:spLocks noChangeArrowheads="1"/>
          </p:cNvSpPr>
          <p:nvPr/>
        </p:nvSpPr>
        <p:spPr bwMode="auto">
          <a:xfrm>
            <a:off x="762000" y="930275"/>
            <a:ext cx="7223125" cy="112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800" b="1" dirty="0">
                <a:solidFill>
                  <a:srgbClr val="000000"/>
                </a:solidFill>
                <a:latin typeface="Times New Roman" pitchFamily="18" charset="0"/>
              </a:rPr>
              <a:t>        离子电荷数大, 离子半径小的离子晶体晶格能大, 相应表现为</a:t>
            </a: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熔点高</a:t>
            </a:r>
            <a:r>
              <a:rPr lang="zh-CN" altLang="zh-CN" sz="2800" b="1" dirty="0">
                <a:solidFill>
                  <a:srgbClr val="000000"/>
                </a:solidFill>
                <a:latin typeface="Times New Roman" pitchFamily="18" charset="0"/>
              </a:rPr>
              <a:t>、</a:t>
            </a: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硬度大</a:t>
            </a:r>
            <a:r>
              <a:rPr lang="zh-CN" altLang="zh-CN" sz="2800" b="1" dirty="0">
                <a:solidFill>
                  <a:srgbClr val="000000"/>
                </a:solidFill>
                <a:latin typeface="Times New Roman" pitchFamily="18" charset="0"/>
              </a:rPr>
              <a:t>等性能。</a:t>
            </a:r>
          </a:p>
        </p:txBody>
      </p:sp>
      <p:graphicFrame>
        <p:nvGraphicFramePr>
          <p:cNvPr id="476163" name="Object 2"/>
          <p:cNvGraphicFramePr>
            <a:graphicFrameLocks noChangeAspect="1"/>
          </p:cNvGraphicFramePr>
          <p:nvPr/>
        </p:nvGraphicFramePr>
        <p:xfrm>
          <a:off x="533400" y="2235200"/>
          <a:ext cx="7772400" cy="4483100"/>
        </p:xfrm>
        <a:graphic>
          <a:graphicData uri="http://schemas.openxmlformats.org/presentationml/2006/ole">
            <p:oleObj spid="_x0000_s14338" r:id="rId3" imgW="9311676" imgH="5223435" progId="">
              <p:embed/>
            </p:oleObj>
          </a:graphicData>
        </a:graphic>
      </p:graphicFrame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1295400" y="296863"/>
            <a:ext cx="7162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zh-CN" sz="2800" b="1" dirty="0">
                <a:solidFill>
                  <a:srgbClr val="0000FF"/>
                </a:solidFill>
                <a:latin typeface="Times New Roman" pitchFamily="18" charset="0"/>
              </a:rPr>
              <a:t>晶格能对离子晶体物理性质的影响：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990600" y="4962525"/>
            <a:ext cx="7086600" cy="1133475"/>
            <a:chOff x="685800" y="4886325"/>
            <a:chExt cx="7086600" cy="1133475"/>
          </a:xfrm>
        </p:grpSpPr>
        <p:sp>
          <p:nvSpPr>
            <p:cNvPr id="467972" name="Text Box 4"/>
            <p:cNvSpPr txBox="1">
              <a:spLocks noChangeArrowheads="1"/>
            </p:cNvSpPr>
            <p:nvPr/>
          </p:nvSpPr>
          <p:spPr bwMode="auto">
            <a:xfrm>
              <a:off x="685800" y="4886325"/>
              <a:ext cx="3430747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zh-CN" sz="2800" b="1" dirty="0" smtClean="0">
                  <a:solidFill>
                    <a:srgbClr val="000000"/>
                  </a:solidFill>
                  <a:latin typeface="Times New Roman" pitchFamily="18" charset="0"/>
                </a:rPr>
                <a:t>晶</a:t>
              </a:r>
              <a:r>
                <a:rPr lang="zh-CN" altLang="zh-CN" sz="2800" b="1" dirty="0">
                  <a:solidFill>
                    <a:srgbClr val="000000"/>
                  </a:solidFill>
                  <a:latin typeface="Times New Roman" pitchFamily="18" charset="0"/>
                </a:rPr>
                <a:t>体中一层横截面：</a:t>
              </a:r>
            </a:p>
          </p:txBody>
        </p:sp>
        <p:graphicFrame>
          <p:nvGraphicFramePr>
            <p:cNvPr id="467973" name="Object 2"/>
            <p:cNvGraphicFramePr>
              <a:graphicFrameLocks noChangeAspect="1"/>
            </p:cNvGraphicFramePr>
            <p:nvPr/>
          </p:nvGraphicFramePr>
          <p:xfrm>
            <a:off x="762000" y="5403850"/>
            <a:ext cx="3886200" cy="615950"/>
          </p:xfrm>
          <a:graphic>
            <a:graphicData uri="http://schemas.openxmlformats.org/presentationml/2006/ole">
              <p:oleObj spid="_x0000_s7170" r:id="rId3" imgW="1323097" imgH="228998" progId="Equations">
                <p:embed/>
              </p:oleObj>
            </a:graphicData>
          </a:graphic>
        </p:graphicFrame>
        <p:graphicFrame>
          <p:nvGraphicFramePr>
            <p:cNvPr id="467974" name="Object 3"/>
            <p:cNvGraphicFramePr>
              <a:graphicFrameLocks noChangeAspect="1"/>
            </p:cNvGraphicFramePr>
            <p:nvPr/>
          </p:nvGraphicFramePr>
          <p:xfrm>
            <a:off x="5097462" y="5461000"/>
            <a:ext cx="2674938" cy="558800"/>
          </p:xfrm>
          <a:graphic>
            <a:graphicData uri="http://schemas.openxmlformats.org/presentationml/2006/ole">
              <p:oleObj spid="_x0000_s7171" name="公式" r:id="rId4" imgW="864350" imgH="216088" progId="Equations">
                <p:embed/>
              </p:oleObj>
            </a:graphicData>
          </a:graphic>
        </p:graphicFrame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  <p:sp>
        <p:nvSpPr>
          <p:cNvPr id="11" name="Rectangle 8">
            <a:hlinkClick r:id="rId5" action="ppaction://hlinksldjump"/>
          </p:cNvPr>
          <p:cNvSpPr>
            <a:spLocks noChangeArrowheads="1"/>
          </p:cNvSpPr>
          <p:nvPr/>
        </p:nvSpPr>
        <p:spPr bwMode="auto">
          <a:xfrm>
            <a:off x="1447800" y="101025"/>
            <a:ext cx="579119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14.3.2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离子晶体的离子半径比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>
          <a:xfrm>
            <a:off x="838200" y="762000"/>
            <a:ext cx="7543800" cy="17526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  离子晶体为什么会有 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C.N.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不同的空间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构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型？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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主要由</a:t>
            </a:r>
            <a:r>
              <a:rPr lang="zh-CN" altLang="en-US" sz="2800" b="1" kern="0" dirty="0">
                <a:solidFill>
                  <a:srgbClr val="3116FC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正、负离子的半径比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（</a:t>
            </a:r>
            <a:r>
              <a:rPr lang="en-US" altLang="zh-CN" sz="2800" b="1" i="1" kern="0" dirty="0"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/</a:t>
            </a:r>
            <a:r>
              <a:rPr lang="en-US" altLang="zh-CN" sz="2800" b="1" i="1" kern="0" dirty="0">
                <a:latin typeface="Times New Roman" pitchFamily="18" charset="0"/>
                <a:ea typeface="+mn-ea"/>
                <a:cs typeface="Times New Roman" pitchFamily="18" charset="0"/>
              </a:rPr>
              <a:t>r 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）决定。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altLang="zh-CN" sz="2800" b="1" i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    r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/</a:t>
            </a:r>
            <a:r>
              <a:rPr lang="en-US" altLang="zh-CN" sz="2800" b="1" i="1" kern="0" dirty="0">
                <a:latin typeface="Times New Roman" pitchFamily="18" charset="0"/>
                <a:ea typeface="+mn-ea"/>
                <a:cs typeface="Times New Roman" pitchFamily="18" charset="0"/>
              </a:rPr>
              <a:t>r 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↑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,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则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C.N.↑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；</a:t>
            </a:r>
            <a:r>
              <a:rPr lang="zh-CN" altLang="en-US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i="1" kern="0" dirty="0"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/</a:t>
            </a:r>
            <a:r>
              <a:rPr lang="en-US" altLang="zh-CN" sz="2800" b="1" i="1" kern="0" dirty="0">
                <a:latin typeface="Times New Roman" pitchFamily="18" charset="0"/>
                <a:ea typeface="+mn-ea"/>
                <a:cs typeface="Times New Roman" pitchFamily="18" charset="0"/>
              </a:rPr>
              <a:t>r 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baseline="30000" dirty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↓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,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则 </a:t>
            </a:r>
            <a:r>
              <a:rPr lang="en-US" altLang="zh-CN" sz="2800" b="1" kern="0" dirty="0">
                <a:solidFill>
                  <a:srgbClr val="FF2823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C.N. ↓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676400" y="2495490"/>
            <a:ext cx="5478755" cy="2305110"/>
            <a:chOff x="1676400" y="2362200"/>
            <a:chExt cx="5478755" cy="2305110"/>
          </a:xfrm>
        </p:grpSpPr>
        <p:sp>
          <p:nvSpPr>
            <p:cNvPr id="17" name="Text Box 4"/>
            <p:cNvSpPr txBox="1">
              <a:spLocks noChangeArrowheads="1"/>
            </p:cNvSpPr>
            <p:nvPr/>
          </p:nvSpPr>
          <p:spPr bwMode="auto">
            <a:xfrm>
              <a:off x="1905000" y="4267200"/>
              <a:ext cx="5250155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solidFill>
                    <a:srgbClr val="000000"/>
                  </a:solidFill>
                  <a:latin typeface="Times New Roman" pitchFamily="18" charset="0"/>
                </a:rPr>
                <a:t>图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Times New Roman" pitchFamily="18" charset="0"/>
                </a:rPr>
                <a:t>14.5    </a:t>
              </a:r>
              <a:r>
                <a:rPr lang="zh-CN" altLang="en-US" sz="2000" dirty="0" smtClean="0">
                  <a:solidFill>
                    <a:srgbClr val="000000"/>
                  </a:solidFill>
                  <a:latin typeface="Times New Roman" pitchFamily="18" charset="0"/>
                </a:rPr>
                <a:t>八面体配位中正、负离子的接触情况</a:t>
              </a:r>
              <a:endParaRPr lang="zh-CN" altLang="zh-CN" sz="2000" dirty="0">
                <a:solidFill>
                  <a:srgbClr val="000000"/>
                </a:solidFill>
                <a:latin typeface="Times New Roman" pitchFamily="18" charset="0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114800" y="3886200"/>
              <a:ext cx="2590800" cy="369332"/>
              <a:chOff x="3429000" y="4114800"/>
              <a:chExt cx="2590800" cy="369332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3429000" y="4114800"/>
                <a:ext cx="304800" cy="304800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4876800" y="41148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137827" y="4114800"/>
                <a:ext cx="88197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dirty="0" smtClean="0">
                    <a:solidFill>
                      <a:srgbClr val="000000"/>
                    </a:solidFill>
                    <a:latin typeface="Times New Roman" pitchFamily="18" charset="0"/>
                  </a:rPr>
                  <a:t>负离子</a:t>
                </a:r>
                <a:endParaRPr lang="zh-CN" altLang="en-US" dirty="0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3690027" y="4114800"/>
                <a:ext cx="88197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dirty="0" smtClean="0">
                    <a:solidFill>
                      <a:srgbClr val="000000"/>
                    </a:solidFill>
                    <a:latin typeface="Times New Roman" pitchFamily="18" charset="0"/>
                  </a:rPr>
                  <a:t>正离子</a:t>
                </a:r>
                <a:endParaRPr lang="zh-CN" altLang="en-US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676400" y="2362200"/>
              <a:ext cx="5181600" cy="1324275"/>
              <a:chOff x="1676400" y="2362200"/>
              <a:chExt cx="5181600" cy="1324275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5552427" y="2362200"/>
                <a:ext cx="1305573" cy="1324275"/>
                <a:chOff x="6324600" y="2561925"/>
                <a:chExt cx="1399675" cy="1419725"/>
              </a:xfrm>
            </p:grpSpPr>
            <p:sp>
              <p:nvSpPr>
                <p:cNvPr id="23" name="椭圆 22"/>
                <p:cNvSpPr/>
                <p:nvPr/>
              </p:nvSpPr>
              <p:spPr>
                <a:xfrm>
                  <a:off x="6324600" y="256192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椭圆 23"/>
                <p:cNvSpPr/>
                <p:nvPr/>
              </p:nvSpPr>
              <p:spPr>
                <a:xfrm>
                  <a:off x="7038475" y="2590800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椭圆 24"/>
                <p:cNvSpPr/>
                <p:nvPr/>
              </p:nvSpPr>
              <p:spPr>
                <a:xfrm>
                  <a:off x="6324600" y="3276600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 smtClean="0"/>
                    <a:t>000</a:t>
                  </a:r>
                  <a:endParaRPr lang="zh-CN" altLang="en-US" dirty="0"/>
                </a:p>
              </p:txBody>
            </p:sp>
            <p:sp>
              <p:nvSpPr>
                <p:cNvPr id="26" name="椭圆 25"/>
                <p:cNvSpPr/>
                <p:nvPr/>
              </p:nvSpPr>
              <p:spPr>
                <a:xfrm>
                  <a:off x="7020025" y="3295850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7" name="椭圆 26"/>
                <p:cNvSpPr/>
                <p:nvPr/>
              </p:nvSpPr>
              <p:spPr>
                <a:xfrm>
                  <a:off x="6944625" y="3191575"/>
                  <a:ext cx="152400" cy="1524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3733800" y="2419150"/>
                <a:ext cx="1238450" cy="1238450"/>
                <a:chOff x="6334225" y="2561925"/>
                <a:chExt cx="1390850" cy="1390850"/>
              </a:xfrm>
            </p:grpSpPr>
            <p:sp>
              <p:nvSpPr>
                <p:cNvPr id="30" name="椭圆 29"/>
                <p:cNvSpPr/>
                <p:nvPr/>
              </p:nvSpPr>
              <p:spPr>
                <a:xfrm>
                  <a:off x="6334225" y="256192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1" name="椭圆 30"/>
                <p:cNvSpPr/>
                <p:nvPr/>
              </p:nvSpPr>
              <p:spPr>
                <a:xfrm>
                  <a:off x="7039275" y="256192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6334225" y="326697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 smtClean="0"/>
                    <a:t>00</a:t>
                  </a:r>
                  <a:endParaRPr lang="zh-CN" altLang="en-US" dirty="0"/>
                </a:p>
              </p:txBody>
            </p:sp>
            <p:sp>
              <p:nvSpPr>
                <p:cNvPr id="33" name="椭圆 32"/>
                <p:cNvSpPr/>
                <p:nvPr/>
              </p:nvSpPr>
              <p:spPr>
                <a:xfrm>
                  <a:off x="7039275" y="326697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4" name="椭圆 33"/>
                <p:cNvSpPr/>
                <p:nvPr/>
              </p:nvSpPr>
              <p:spPr>
                <a:xfrm>
                  <a:off x="6877250" y="3095325"/>
                  <a:ext cx="304800" cy="3048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1676400" y="2362200"/>
                <a:ext cx="1412400" cy="1291337"/>
                <a:chOff x="6152950" y="2485725"/>
                <a:chExt cx="1657950" cy="1505550"/>
              </a:xfrm>
            </p:grpSpPr>
            <p:sp>
              <p:nvSpPr>
                <p:cNvPr id="36" name="椭圆 35"/>
                <p:cNvSpPr/>
                <p:nvPr/>
              </p:nvSpPr>
              <p:spPr>
                <a:xfrm>
                  <a:off x="6152950" y="248572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7" name="椭圆 36"/>
                <p:cNvSpPr/>
                <p:nvPr/>
              </p:nvSpPr>
              <p:spPr>
                <a:xfrm>
                  <a:off x="7125100" y="250497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>
                  <a:off x="6162575" y="330547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7105850" y="3305475"/>
                  <a:ext cx="685800" cy="685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椭圆 39"/>
                <p:cNvSpPr/>
                <p:nvPr/>
              </p:nvSpPr>
              <p:spPr>
                <a:xfrm>
                  <a:off x="6705600" y="2971800"/>
                  <a:ext cx="533400" cy="5334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n>
                      <a:solidFill>
                        <a:sysClr val="windowText" lastClr="000000"/>
                      </a:solidFill>
                    </a:ln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57200" y="1905000"/>
            <a:ext cx="8229600" cy="41910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120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1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.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若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/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= 0.414 - 0.732 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,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       </a:t>
            </a:r>
            <a:r>
              <a:rPr lang="en-US" altLang="zh-CN" sz="2800" b="1" kern="0" dirty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6 : 6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配位  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(</a:t>
            </a:r>
            <a:r>
              <a:rPr lang="en-US" altLang="zh-CN" sz="2800" b="1" kern="0" dirty="0" err="1">
                <a:latin typeface="Times New Roman" pitchFamily="18" charset="0"/>
                <a:ea typeface="+mn-ea"/>
                <a:cs typeface="Times New Roman" pitchFamily="18" charset="0"/>
              </a:rPr>
              <a:t>NaCl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型面心立方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)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2.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若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/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&lt; 0.414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,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则负离子互相接触（排斥力↑），而正、负离子接触不良，迫使晶体转为较小的配位数， </a:t>
            </a:r>
            <a:r>
              <a:rPr lang="en-US" altLang="zh-CN" sz="2800" b="1" kern="0" dirty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4 : 4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配位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(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立方</a:t>
            </a:r>
            <a:r>
              <a:rPr lang="en-US" altLang="zh-CN" sz="2800" b="1" kern="0" dirty="0" err="1">
                <a:latin typeface="Times New Roman" pitchFamily="18" charset="0"/>
                <a:ea typeface="+mn-ea"/>
                <a:cs typeface="Times New Roman" pitchFamily="18" charset="0"/>
              </a:rPr>
              <a:t>ZnS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型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)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；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3.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若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/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&gt; 0.732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,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   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正离子周围可以接触上更多的负离子，使配位数转为 </a:t>
            </a:r>
            <a:r>
              <a:rPr lang="en-US" altLang="zh-CN" sz="2800" b="1" kern="0" dirty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8</a:t>
            </a:r>
            <a:r>
              <a:rPr lang="zh-CN" altLang="en-US" sz="2800" b="1" kern="0" dirty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：</a:t>
            </a:r>
            <a:r>
              <a:rPr lang="en-US" altLang="zh-CN" sz="2800" b="1" kern="0" dirty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8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 (</a:t>
            </a:r>
            <a:r>
              <a:rPr lang="en-US" altLang="zh-CN" sz="2800" b="1" kern="0" dirty="0" err="1">
                <a:latin typeface="Times New Roman" pitchFamily="18" charset="0"/>
                <a:ea typeface="+mn-ea"/>
                <a:cs typeface="Times New Roman" pitchFamily="18" charset="0"/>
              </a:rPr>
              <a:t>CsCl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型简单立方</a:t>
            </a: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)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。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85800" y="304800"/>
            <a:ext cx="6019800" cy="16002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defRPr/>
            </a:pPr>
            <a:r>
              <a:rPr lang="zh-CN" altLang="en-US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即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/ </a:t>
            </a:r>
            <a:r>
              <a:rPr lang="en-US" altLang="zh-CN" sz="2800" b="1" i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baseline="3000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 = 0.414 / 1= 0.414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时：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① 正、负离子互相接触</a:t>
            </a: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② 负离子两两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接触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Object 2"/>
          <p:cNvGraphicFramePr>
            <a:graphicFrameLocks noChangeAspect="1"/>
          </p:cNvGraphicFramePr>
          <p:nvPr/>
        </p:nvGraphicFramePr>
        <p:xfrm>
          <a:off x="5029200" y="533400"/>
          <a:ext cx="2819400" cy="558800"/>
        </p:xfrm>
        <a:graphic>
          <a:graphicData uri="http://schemas.openxmlformats.org/presentationml/2006/ole">
            <p:oleObj spid="_x0000_s8194" r:id="rId3" imgW="864350" imgH="216088" progId="Equations">
              <p:embed/>
            </p:oleObj>
          </a:graphicData>
        </a:graphic>
      </p:graphicFrame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990600" y="542925"/>
            <a:ext cx="3748088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zh-CN" sz="2800" b="1" dirty="0">
                <a:latin typeface="Times New Roman" pitchFamily="18" charset="0"/>
              </a:rPr>
              <a:t>理想的稳定结构(NaCl)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219200" y="2214562"/>
            <a:ext cx="6629400" cy="2662238"/>
            <a:chOff x="0" y="0"/>
            <a:chExt cx="4698" cy="1677"/>
          </a:xfrm>
        </p:grpSpPr>
        <p:graphicFrame>
          <p:nvGraphicFramePr>
            <p:cNvPr id="8195" name="Object 3"/>
            <p:cNvGraphicFramePr>
              <a:graphicFrameLocks noChangeAspect="1"/>
            </p:cNvGraphicFramePr>
            <p:nvPr/>
          </p:nvGraphicFramePr>
          <p:xfrm>
            <a:off x="775" y="2"/>
            <a:ext cx="578" cy="353"/>
          </p:xfrm>
          <a:graphic>
            <a:graphicData uri="http://schemas.openxmlformats.org/presentationml/2006/ole">
              <p:oleObj spid="_x0000_s8195" r:id="rId4" imgW="356839" imgH="216652" progId="Equations">
                <p:embed/>
              </p:oleObj>
            </a:graphicData>
          </a:graphic>
        </p:graphicFrame>
        <p:sp>
          <p:nvSpPr>
            <p:cNvPr id="8199" name="Rectangle 6"/>
            <p:cNvSpPr>
              <a:spLocks noChangeArrowheads="1"/>
            </p:cNvSpPr>
            <p:nvPr/>
          </p:nvSpPr>
          <p:spPr bwMode="auto">
            <a:xfrm>
              <a:off x="2288" y="2"/>
              <a:ext cx="76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配位数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00" name="Rectangle 7"/>
            <p:cNvSpPr>
              <a:spLocks noChangeArrowheads="1"/>
            </p:cNvSpPr>
            <p:nvPr/>
          </p:nvSpPr>
          <p:spPr bwMode="auto">
            <a:xfrm>
              <a:off x="3327" y="2"/>
              <a:ext cx="509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 dirty="0">
                  <a:solidFill>
                    <a:srgbClr val="000000"/>
                  </a:solidFill>
                  <a:latin typeface="宋体" charset="-122"/>
                </a:rPr>
                <a:t>构型</a:t>
              </a:r>
              <a:endParaRPr lang="zh-CN" altLang="zh-CN" sz="2800" dirty="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01" name="Rectangle 8"/>
            <p:cNvSpPr>
              <a:spLocks noChangeArrowheads="1"/>
            </p:cNvSpPr>
            <p:nvPr/>
          </p:nvSpPr>
          <p:spPr bwMode="auto">
            <a:xfrm>
              <a:off x="0" y="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02" name="Line 9"/>
            <p:cNvSpPr>
              <a:spLocks noChangeShapeType="1"/>
            </p:cNvSpPr>
            <p:nvPr/>
          </p:nvSpPr>
          <p:spPr bwMode="auto">
            <a:xfrm>
              <a:off x="0" y="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3" name="Line 10"/>
            <p:cNvSpPr>
              <a:spLocks noChangeShapeType="1"/>
            </p:cNvSpPr>
            <p:nvPr/>
          </p:nvSpPr>
          <p:spPr bwMode="auto">
            <a:xfrm>
              <a:off x="0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4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05" name="Line 12"/>
            <p:cNvSpPr>
              <a:spLocks noChangeShapeType="1"/>
            </p:cNvSpPr>
            <p:nvPr/>
          </p:nvSpPr>
          <p:spPr bwMode="auto">
            <a:xfrm>
              <a:off x="0" y="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6" name="Line 13"/>
            <p:cNvSpPr>
              <a:spLocks noChangeShapeType="1"/>
            </p:cNvSpPr>
            <p:nvPr/>
          </p:nvSpPr>
          <p:spPr bwMode="auto">
            <a:xfrm>
              <a:off x="0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7" name="Rectangle 14"/>
            <p:cNvSpPr>
              <a:spLocks noChangeArrowheads="1"/>
            </p:cNvSpPr>
            <p:nvPr/>
          </p:nvSpPr>
          <p:spPr bwMode="auto">
            <a:xfrm>
              <a:off x="13" y="0"/>
              <a:ext cx="2065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08" name="Line 15"/>
            <p:cNvSpPr>
              <a:spLocks noChangeShapeType="1"/>
            </p:cNvSpPr>
            <p:nvPr/>
          </p:nvSpPr>
          <p:spPr bwMode="auto">
            <a:xfrm>
              <a:off x="13" y="0"/>
              <a:ext cx="2065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09" name="Rectangle 16"/>
            <p:cNvSpPr>
              <a:spLocks noChangeArrowheads="1"/>
            </p:cNvSpPr>
            <p:nvPr/>
          </p:nvSpPr>
          <p:spPr bwMode="auto">
            <a:xfrm>
              <a:off x="2078" y="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10" name="Line 17"/>
            <p:cNvSpPr>
              <a:spLocks noChangeShapeType="1"/>
            </p:cNvSpPr>
            <p:nvPr/>
          </p:nvSpPr>
          <p:spPr bwMode="auto">
            <a:xfrm>
              <a:off x="2078" y="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1" name="Line 18"/>
            <p:cNvSpPr>
              <a:spLocks noChangeShapeType="1"/>
            </p:cNvSpPr>
            <p:nvPr/>
          </p:nvSpPr>
          <p:spPr bwMode="auto">
            <a:xfrm>
              <a:off x="2078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2" name="Rectangle 19"/>
            <p:cNvSpPr>
              <a:spLocks noChangeArrowheads="1"/>
            </p:cNvSpPr>
            <p:nvPr/>
          </p:nvSpPr>
          <p:spPr bwMode="auto">
            <a:xfrm>
              <a:off x="2091" y="0"/>
              <a:ext cx="1127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13" name="Line 20"/>
            <p:cNvSpPr>
              <a:spLocks noChangeShapeType="1"/>
            </p:cNvSpPr>
            <p:nvPr/>
          </p:nvSpPr>
          <p:spPr bwMode="auto">
            <a:xfrm>
              <a:off x="2091" y="0"/>
              <a:ext cx="1127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4" name="Rectangle 21"/>
            <p:cNvSpPr>
              <a:spLocks noChangeArrowheads="1"/>
            </p:cNvSpPr>
            <p:nvPr/>
          </p:nvSpPr>
          <p:spPr bwMode="auto">
            <a:xfrm>
              <a:off x="3218" y="0"/>
              <a:ext cx="14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15" name="Line 22"/>
            <p:cNvSpPr>
              <a:spLocks noChangeShapeType="1"/>
            </p:cNvSpPr>
            <p:nvPr/>
          </p:nvSpPr>
          <p:spPr bwMode="auto">
            <a:xfrm>
              <a:off x="3218" y="0"/>
              <a:ext cx="14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6" name="Line 23"/>
            <p:cNvSpPr>
              <a:spLocks noChangeShapeType="1"/>
            </p:cNvSpPr>
            <p:nvPr/>
          </p:nvSpPr>
          <p:spPr bwMode="auto">
            <a:xfrm>
              <a:off x="3218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7" name="Rectangle 24"/>
            <p:cNvSpPr>
              <a:spLocks noChangeArrowheads="1"/>
            </p:cNvSpPr>
            <p:nvPr/>
          </p:nvSpPr>
          <p:spPr bwMode="auto">
            <a:xfrm>
              <a:off x="3232" y="0"/>
              <a:ext cx="145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18" name="Line 25"/>
            <p:cNvSpPr>
              <a:spLocks noChangeShapeType="1"/>
            </p:cNvSpPr>
            <p:nvPr/>
          </p:nvSpPr>
          <p:spPr bwMode="auto">
            <a:xfrm>
              <a:off x="3232" y="0"/>
              <a:ext cx="145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9" name="Rectangle 26"/>
            <p:cNvSpPr>
              <a:spLocks noChangeArrowheads="1"/>
            </p:cNvSpPr>
            <p:nvPr/>
          </p:nvSpPr>
          <p:spPr bwMode="auto">
            <a:xfrm>
              <a:off x="4685" y="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20" name="Line 27"/>
            <p:cNvSpPr>
              <a:spLocks noChangeShapeType="1"/>
            </p:cNvSpPr>
            <p:nvPr/>
          </p:nvSpPr>
          <p:spPr bwMode="auto">
            <a:xfrm>
              <a:off x="4685" y="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1" name="Line 28"/>
            <p:cNvSpPr>
              <a:spLocks noChangeShapeType="1"/>
            </p:cNvSpPr>
            <p:nvPr/>
          </p:nvSpPr>
          <p:spPr bwMode="auto">
            <a:xfrm>
              <a:off x="4685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2" name="Rectangle 29"/>
            <p:cNvSpPr>
              <a:spLocks noChangeArrowheads="1"/>
            </p:cNvSpPr>
            <p:nvPr/>
          </p:nvSpPr>
          <p:spPr bwMode="auto">
            <a:xfrm>
              <a:off x="4685" y="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23" name="Line 30"/>
            <p:cNvSpPr>
              <a:spLocks noChangeShapeType="1"/>
            </p:cNvSpPr>
            <p:nvPr/>
          </p:nvSpPr>
          <p:spPr bwMode="auto">
            <a:xfrm>
              <a:off x="4685" y="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4" name="Line 31"/>
            <p:cNvSpPr>
              <a:spLocks noChangeShapeType="1"/>
            </p:cNvSpPr>
            <p:nvPr/>
          </p:nvSpPr>
          <p:spPr bwMode="auto">
            <a:xfrm>
              <a:off x="4685" y="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5" name="Rectangle 32"/>
            <p:cNvSpPr>
              <a:spLocks noChangeArrowheads="1"/>
            </p:cNvSpPr>
            <p:nvPr/>
          </p:nvSpPr>
          <p:spPr bwMode="auto">
            <a:xfrm>
              <a:off x="0" y="1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26" name="Line 33"/>
            <p:cNvSpPr>
              <a:spLocks noChangeShapeType="1"/>
            </p:cNvSpPr>
            <p:nvPr/>
          </p:nvSpPr>
          <p:spPr bwMode="auto">
            <a:xfrm>
              <a:off x="0" y="1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7" name="Rectangle 34"/>
            <p:cNvSpPr>
              <a:spLocks noChangeArrowheads="1"/>
            </p:cNvSpPr>
            <p:nvPr/>
          </p:nvSpPr>
          <p:spPr bwMode="auto">
            <a:xfrm>
              <a:off x="2078" y="1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28" name="Line 35"/>
            <p:cNvSpPr>
              <a:spLocks noChangeShapeType="1"/>
            </p:cNvSpPr>
            <p:nvPr/>
          </p:nvSpPr>
          <p:spPr bwMode="auto">
            <a:xfrm>
              <a:off x="2078" y="1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9" name="Rectangle 36"/>
            <p:cNvSpPr>
              <a:spLocks noChangeArrowheads="1"/>
            </p:cNvSpPr>
            <p:nvPr/>
          </p:nvSpPr>
          <p:spPr bwMode="auto">
            <a:xfrm>
              <a:off x="3218" y="12"/>
              <a:ext cx="14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0" name="Line 37"/>
            <p:cNvSpPr>
              <a:spLocks noChangeShapeType="1"/>
            </p:cNvSpPr>
            <p:nvPr/>
          </p:nvSpPr>
          <p:spPr bwMode="auto">
            <a:xfrm>
              <a:off x="3218" y="1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1" name="Rectangle 38"/>
            <p:cNvSpPr>
              <a:spLocks noChangeArrowheads="1"/>
            </p:cNvSpPr>
            <p:nvPr/>
          </p:nvSpPr>
          <p:spPr bwMode="auto">
            <a:xfrm>
              <a:off x="4685" y="1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2" name="Line 39"/>
            <p:cNvSpPr>
              <a:spLocks noChangeShapeType="1"/>
            </p:cNvSpPr>
            <p:nvPr/>
          </p:nvSpPr>
          <p:spPr bwMode="auto">
            <a:xfrm>
              <a:off x="4685" y="1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3" name="Rectangle 40"/>
            <p:cNvSpPr>
              <a:spLocks noChangeArrowheads="1"/>
            </p:cNvSpPr>
            <p:nvPr/>
          </p:nvSpPr>
          <p:spPr bwMode="auto">
            <a:xfrm>
              <a:off x="108" y="384"/>
              <a:ext cx="57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0.225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4" name="Rectangle 41"/>
            <p:cNvSpPr>
              <a:spLocks noChangeArrowheads="1"/>
            </p:cNvSpPr>
            <p:nvPr/>
          </p:nvSpPr>
          <p:spPr bwMode="auto">
            <a:xfrm>
              <a:off x="774" y="384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→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5" name="Rectangle 42"/>
            <p:cNvSpPr>
              <a:spLocks noChangeArrowheads="1"/>
            </p:cNvSpPr>
            <p:nvPr/>
          </p:nvSpPr>
          <p:spPr bwMode="auto">
            <a:xfrm>
              <a:off x="1059" y="384"/>
              <a:ext cx="57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0.414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6" name="Rectangle 43"/>
            <p:cNvSpPr>
              <a:spLocks noChangeArrowheads="1"/>
            </p:cNvSpPr>
            <p:nvPr/>
          </p:nvSpPr>
          <p:spPr bwMode="auto">
            <a:xfrm>
              <a:off x="2186" y="361"/>
              <a:ext cx="191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   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7" name="Rectangle 44"/>
            <p:cNvSpPr>
              <a:spLocks noChangeArrowheads="1"/>
            </p:cNvSpPr>
            <p:nvPr/>
          </p:nvSpPr>
          <p:spPr bwMode="auto">
            <a:xfrm>
              <a:off x="2607" y="361"/>
              <a:ext cx="127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4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8" name="Rectangle 45"/>
            <p:cNvSpPr>
              <a:spLocks noChangeArrowheads="1"/>
            </p:cNvSpPr>
            <p:nvPr/>
          </p:nvSpPr>
          <p:spPr bwMode="auto">
            <a:xfrm>
              <a:off x="3327" y="338"/>
              <a:ext cx="425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ZnS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39" name="Rectangle 46"/>
            <p:cNvSpPr>
              <a:spLocks noChangeArrowheads="1"/>
            </p:cNvSpPr>
            <p:nvPr/>
          </p:nvSpPr>
          <p:spPr bwMode="auto">
            <a:xfrm>
              <a:off x="3870" y="338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型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40" name="Rectangle 47"/>
            <p:cNvSpPr>
              <a:spLocks noChangeArrowheads="1"/>
            </p:cNvSpPr>
            <p:nvPr/>
          </p:nvSpPr>
          <p:spPr bwMode="auto">
            <a:xfrm>
              <a:off x="0" y="326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41" name="Line 48"/>
            <p:cNvSpPr>
              <a:spLocks noChangeShapeType="1"/>
            </p:cNvSpPr>
            <p:nvPr/>
          </p:nvSpPr>
          <p:spPr bwMode="auto">
            <a:xfrm>
              <a:off x="0" y="326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2" name="Line 49"/>
            <p:cNvSpPr>
              <a:spLocks noChangeShapeType="1"/>
            </p:cNvSpPr>
            <p:nvPr/>
          </p:nvSpPr>
          <p:spPr bwMode="auto">
            <a:xfrm>
              <a:off x="0" y="326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3" name="Rectangle 50"/>
            <p:cNvSpPr>
              <a:spLocks noChangeArrowheads="1"/>
            </p:cNvSpPr>
            <p:nvPr/>
          </p:nvSpPr>
          <p:spPr bwMode="auto">
            <a:xfrm>
              <a:off x="13" y="326"/>
              <a:ext cx="2065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44" name="Line 51"/>
            <p:cNvSpPr>
              <a:spLocks noChangeShapeType="1"/>
            </p:cNvSpPr>
            <p:nvPr/>
          </p:nvSpPr>
          <p:spPr bwMode="auto">
            <a:xfrm>
              <a:off x="13" y="326"/>
              <a:ext cx="2065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5" name="Rectangle 52"/>
            <p:cNvSpPr>
              <a:spLocks noChangeArrowheads="1"/>
            </p:cNvSpPr>
            <p:nvPr/>
          </p:nvSpPr>
          <p:spPr bwMode="auto">
            <a:xfrm>
              <a:off x="2078" y="326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46" name="Line 53"/>
            <p:cNvSpPr>
              <a:spLocks noChangeShapeType="1"/>
            </p:cNvSpPr>
            <p:nvPr/>
          </p:nvSpPr>
          <p:spPr bwMode="auto">
            <a:xfrm>
              <a:off x="2078" y="326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7" name="Line 54"/>
            <p:cNvSpPr>
              <a:spLocks noChangeShapeType="1"/>
            </p:cNvSpPr>
            <p:nvPr/>
          </p:nvSpPr>
          <p:spPr bwMode="auto">
            <a:xfrm>
              <a:off x="2078" y="326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8" name="Rectangle 55"/>
            <p:cNvSpPr>
              <a:spLocks noChangeArrowheads="1"/>
            </p:cNvSpPr>
            <p:nvPr/>
          </p:nvSpPr>
          <p:spPr bwMode="auto">
            <a:xfrm>
              <a:off x="2091" y="326"/>
              <a:ext cx="1127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49" name="Line 56"/>
            <p:cNvSpPr>
              <a:spLocks noChangeShapeType="1"/>
            </p:cNvSpPr>
            <p:nvPr/>
          </p:nvSpPr>
          <p:spPr bwMode="auto">
            <a:xfrm>
              <a:off x="2091" y="326"/>
              <a:ext cx="1127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0" name="Rectangle 57"/>
            <p:cNvSpPr>
              <a:spLocks noChangeArrowheads="1"/>
            </p:cNvSpPr>
            <p:nvPr/>
          </p:nvSpPr>
          <p:spPr bwMode="auto">
            <a:xfrm>
              <a:off x="3218" y="326"/>
              <a:ext cx="14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51" name="Line 58"/>
            <p:cNvSpPr>
              <a:spLocks noChangeShapeType="1"/>
            </p:cNvSpPr>
            <p:nvPr/>
          </p:nvSpPr>
          <p:spPr bwMode="auto">
            <a:xfrm>
              <a:off x="3218" y="326"/>
              <a:ext cx="14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2" name="Line 59"/>
            <p:cNvSpPr>
              <a:spLocks noChangeShapeType="1"/>
            </p:cNvSpPr>
            <p:nvPr/>
          </p:nvSpPr>
          <p:spPr bwMode="auto">
            <a:xfrm>
              <a:off x="3218" y="326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3" name="Rectangle 60"/>
            <p:cNvSpPr>
              <a:spLocks noChangeArrowheads="1"/>
            </p:cNvSpPr>
            <p:nvPr/>
          </p:nvSpPr>
          <p:spPr bwMode="auto">
            <a:xfrm>
              <a:off x="3232" y="326"/>
              <a:ext cx="145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54" name="Line 61"/>
            <p:cNvSpPr>
              <a:spLocks noChangeShapeType="1"/>
            </p:cNvSpPr>
            <p:nvPr/>
          </p:nvSpPr>
          <p:spPr bwMode="auto">
            <a:xfrm>
              <a:off x="3232" y="326"/>
              <a:ext cx="145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5" name="Rectangle 62"/>
            <p:cNvSpPr>
              <a:spLocks noChangeArrowheads="1"/>
            </p:cNvSpPr>
            <p:nvPr/>
          </p:nvSpPr>
          <p:spPr bwMode="auto">
            <a:xfrm>
              <a:off x="4685" y="326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56" name="Line 63"/>
            <p:cNvSpPr>
              <a:spLocks noChangeShapeType="1"/>
            </p:cNvSpPr>
            <p:nvPr/>
          </p:nvSpPr>
          <p:spPr bwMode="auto">
            <a:xfrm>
              <a:off x="4685" y="326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7" name="Line 64"/>
            <p:cNvSpPr>
              <a:spLocks noChangeShapeType="1"/>
            </p:cNvSpPr>
            <p:nvPr/>
          </p:nvSpPr>
          <p:spPr bwMode="auto">
            <a:xfrm>
              <a:off x="4685" y="326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58" name="Rectangle 65"/>
            <p:cNvSpPr>
              <a:spLocks noChangeArrowheads="1"/>
            </p:cNvSpPr>
            <p:nvPr/>
          </p:nvSpPr>
          <p:spPr bwMode="auto">
            <a:xfrm>
              <a:off x="0" y="338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59" name="Line 66"/>
            <p:cNvSpPr>
              <a:spLocks noChangeShapeType="1"/>
            </p:cNvSpPr>
            <p:nvPr/>
          </p:nvSpPr>
          <p:spPr bwMode="auto">
            <a:xfrm>
              <a:off x="0" y="338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60" name="Rectangle 67"/>
            <p:cNvSpPr>
              <a:spLocks noChangeArrowheads="1"/>
            </p:cNvSpPr>
            <p:nvPr/>
          </p:nvSpPr>
          <p:spPr bwMode="auto">
            <a:xfrm>
              <a:off x="2078" y="338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1" name="Line 68"/>
            <p:cNvSpPr>
              <a:spLocks noChangeShapeType="1"/>
            </p:cNvSpPr>
            <p:nvPr/>
          </p:nvSpPr>
          <p:spPr bwMode="auto">
            <a:xfrm>
              <a:off x="2078" y="338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62" name="Rectangle 69"/>
            <p:cNvSpPr>
              <a:spLocks noChangeArrowheads="1"/>
            </p:cNvSpPr>
            <p:nvPr/>
          </p:nvSpPr>
          <p:spPr bwMode="auto">
            <a:xfrm>
              <a:off x="3218" y="338"/>
              <a:ext cx="14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3" name="Line 70"/>
            <p:cNvSpPr>
              <a:spLocks noChangeShapeType="1"/>
            </p:cNvSpPr>
            <p:nvPr/>
          </p:nvSpPr>
          <p:spPr bwMode="auto">
            <a:xfrm>
              <a:off x="3218" y="338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64" name="Rectangle 71"/>
            <p:cNvSpPr>
              <a:spLocks noChangeArrowheads="1"/>
            </p:cNvSpPr>
            <p:nvPr/>
          </p:nvSpPr>
          <p:spPr bwMode="auto">
            <a:xfrm>
              <a:off x="4685" y="338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5" name="Line 72"/>
            <p:cNvSpPr>
              <a:spLocks noChangeShapeType="1"/>
            </p:cNvSpPr>
            <p:nvPr/>
          </p:nvSpPr>
          <p:spPr bwMode="auto">
            <a:xfrm>
              <a:off x="4685" y="338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66" name="Rectangle 73"/>
            <p:cNvSpPr>
              <a:spLocks noChangeArrowheads="1"/>
            </p:cNvSpPr>
            <p:nvPr/>
          </p:nvSpPr>
          <p:spPr bwMode="auto">
            <a:xfrm>
              <a:off x="108" y="711"/>
              <a:ext cx="57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0.414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7" name="Rectangle 74"/>
            <p:cNvSpPr>
              <a:spLocks noChangeArrowheads="1"/>
            </p:cNvSpPr>
            <p:nvPr/>
          </p:nvSpPr>
          <p:spPr bwMode="auto">
            <a:xfrm>
              <a:off x="774" y="711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 dirty="0">
                  <a:solidFill>
                    <a:srgbClr val="000000"/>
                  </a:solidFill>
                  <a:latin typeface="宋体" charset="-122"/>
                </a:rPr>
                <a:t>→</a:t>
              </a:r>
              <a:endParaRPr lang="zh-CN" altLang="zh-CN" sz="2800" dirty="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8" name="Rectangle 75"/>
            <p:cNvSpPr>
              <a:spLocks noChangeArrowheads="1"/>
            </p:cNvSpPr>
            <p:nvPr/>
          </p:nvSpPr>
          <p:spPr bwMode="auto">
            <a:xfrm>
              <a:off x="1059" y="711"/>
              <a:ext cx="57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0.732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69" name="Rectangle 76"/>
            <p:cNvSpPr>
              <a:spLocks noChangeArrowheads="1"/>
            </p:cNvSpPr>
            <p:nvPr/>
          </p:nvSpPr>
          <p:spPr bwMode="auto">
            <a:xfrm>
              <a:off x="2186" y="687"/>
              <a:ext cx="191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   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0" name="Rectangle 77"/>
            <p:cNvSpPr>
              <a:spLocks noChangeArrowheads="1"/>
            </p:cNvSpPr>
            <p:nvPr/>
          </p:nvSpPr>
          <p:spPr bwMode="auto">
            <a:xfrm>
              <a:off x="2607" y="687"/>
              <a:ext cx="127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6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1" name="Rectangle 78"/>
            <p:cNvSpPr>
              <a:spLocks noChangeArrowheads="1"/>
            </p:cNvSpPr>
            <p:nvPr/>
          </p:nvSpPr>
          <p:spPr bwMode="auto">
            <a:xfrm>
              <a:off x="3327" y="665"/>
              <a:ext cx="536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 dirty="0">
                  <a:solidFill>
                    <a:srgbClr val="000000"/>
                  </a:solidFill>
                  <a:latin typeface="Times New Roman" pitchFamily="18" charset="0"/>
                </a:rPr>
                <a:t>NaCl</a:t>
              </a:r>
              <a:endParaRPr lang="zh-CN" altLang="zh-CN" sz="2800" dirty="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2" name="Rectangle 79"/>
            <p:cNvSpPr>
              <a:spLocks noChangeArrowheads="1"/>
            </p:cNvSpPr>
            <p:nvPr/>
          </p:nvSpPr>
          <p:spPr bwMode="auto">
            <a:xfrm>
              <a:off x="4006" y="665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型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3" name="Rectangle 80"/>
            <p:cNvSpPr>
              <a:spLocks noChangeArrowheads="1"/>
            </p:cNvSpPr>
            <p:nvPr/>
          </p:nvSpPr>
          <p:spPr bwMode="auto">
            <a:xfrm>
              <a:off x="0" y="664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4" name="Line 81"/>
            <p:cNvSpPr>
              <a:spLocks noChangeShapeType="1"/>
            </p:cNvSpPr>
            <p:nvPr/>
          </p:nvSpPr>
          <p:spPr bwMode="auto">
            <a:xfrm>
              <a:off x="0" y="664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75" name="Line 82"/>
            <p:cNvSpPr>
              <a:spLocks noChangeShapeType="1"/>
            </p:cNvSpPr>
            <p:nvPr/>
          </p:nvSpPr>
          <p:spPr bwMode="auto">
            <a:xfrm>
              <a:off x="0" y="664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76" name="Rectangle 83"/>
            <p:cNvSpPr>
              <a:spLocks noChangeArrowheads="1"/>
            </p:cNvSpPr>
            <p:nvPr/>
          </p:nvSpPr>
          <p:spPr bwMode="auto">
            <a:xfrm>
              <a:off x="13" y="664"/>
              <a:ext cx="2065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7" name="Line 84"/>
            <p:cNvSpPr>
              <a:spLocks noChangeShapeType="1"/>
            </p:cNvSpPr>
            <p:nvPr/>
          </p:nvSpPr>
          <p:spPr bwMode="auto">
            <a:xfrm>
              <a:off x="13" y="664"/>
              <a:ext cx="2065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78" name="Rectangle 85"/>
            <p:cNvSpPr>
              <a:spLocks noChangeArrowheads="1"/>
            </p:cNvSpPr>
            <p:nvPr/>
          </p:nvSpPr>
          <p:spPr bwMode="auto">
            <a:xfrm>
              <a:off x="2078" y="664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79" name="Line 86"/>
            <p:cNvSpPr>
              <a:spLocks noChangeShapeType="1"/>
            </p:cNvSpPr>
            <p:nvPr/>
          </p:nvSpPr>
          <p:spPr bwMode="auto">
            <a:xfrm>
              <a:off x="2078" y="664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0" name="Line 87"/>
            <p:cNvSpPr>
              <a:spLocks noChangeShapeType="1"/>
            </p:cNvSpPr>
            <p:nvPr/>
          </p:nvSpPr>
          <p:spPr bwMode="auto">
            <a:xfrm>
              <a:off x="2078" y="664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1" name="Rectangle 88"/>
            <p:cNvSpPr>
              <a:spLocks noChangeArrowheads="1"/>
            </p:cNvSpPr>
            <p:nvPr/>
          </p:nvSpPr>
          <p:spPr bwMode="auto">
            <a:xfrm>
              <a:off x="2091" y="664"/>
              <a:ext cx="1127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82" name="Line 89"/>
            <p:cNvSpPr>
              <a:spLocks noChangeShapeType="1"/>
            </p:cNvSpPr>
            <p:nvPr/>
          </p:nvSpPr>
          <p:spPr bwMode="auto">
            <a:xfrm>
              <a:off x="2091" y="664"/>
              <a:ext cx="1127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3" name="Rectangle 90"/>
            <p:cNvSpPr>
              <a:spLocks noChangeArrowheads="1"/>
            </p:cNvSpPr>
            <p:nvPr/>
          </p:nvSpPr>
          <p:spPr bwMode="auto">
            <a:xfrm>
              <a:off x="3218" y="664"/>
              <a:ext cx="14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84" name="Line 91"/>
            <p:cNvSpPr>
              <a:spLocks noChangeShapeType="1"/>
            </p:cNvSpPr>
            <p:nvPr/>
          </p:nvSpPr>
          <p:spPr bwMode="auto">
            <a:xfrm>
              <a:off x="3218" y="664"/>
              <a:ext cx="14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5" name="Line 92"/>
            <p:cNvSpPr>
              <a:spLocks noChangeShapeType="1"/>
            </p:cNvSpPr>
            <p:nvPr/>
          </p:nvSpPr>
          <p:spPr bwMode="auto">
            <a:xfrm>
              <a:off x="3218" y="664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6" name="Rectangle 93"/>
            <p:cNvSpPr>
              <a:spLocks noChangeArrowheads="1"/>
            </p:cNvSpPr>
            <p:nvPr/>
          </p:nvSpPr>
          <p:spPr bwMode="auto">
            <a:xfrm>
              <a:off x="3232" y="664"/>
              <a:ext cx="145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87" name="Line 94"/>
            <p:cNvSpPr>
              <a:spLocks noChangeShapeType="1"/>
            </p:cNvSpPr>
            <p:nvPr/>
          </p:nvSpPr>
          <p:spPr bwMode="auto">
            <a:xfrm>
              <a:off x="3232" y="664"/>
              <a:ext cx="145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88" name="Rectangle 95"/>
            <p:cNvSpPr>
              <a:spLocks noChangeArrowheads="1"/>
            </p:cNvSpPr>
            <p:nvPr/>
          </p:nvSpPr>
          <p:spPr bwMode="auto">
            <a:xfrm>
              <a:off x="4685" y="664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89" name="Line 96"/>
            <p:cNvSpPr>
              <a:spLocks noChangeShapeType="1"/>
            </p:cNvSpPr>
            <p:nvPr/>
          </p:nvSpPr>
          <p:spPr bwMode="auto">
            <a:xfrm>
              <a:off x="4685" y="664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0" name="Line 97"/>
            <p:cNvSpPr>
              <a:spLocks noChangeShapeType="1"/>
            </p:cNvSpPr>
            <p:nvPr/>
          </p:nvSpPr>
          <p:spPr bwMode="auto">
            <a:xfrm>
              <a:off x="4685" y="664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1" name="Rectangle 98"/>
            <p:cNvSpPr>
              <a:spLocks noChangeArrowheads="1"/>
            </p:cNvSpPr>
            <p:nvPr/>
          </p:nvSpPr>
          <p:spPr bwMode="auto">
            <a:xfrm>
              <a:off x="0" y="676"/>
              <a:ext cx="13" cy="326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92" name="Line 99"/>
            <p:cNvSpPr>
              <a:spLocks noChangeShapeType="1"/>
            </p:cNvSpPr>
            <p:nvPr/>
          </p:nvSpPr>
          <p:spPr bwMode="auto">
            <a:xfrm>
              <a:off x="0" y="676"/>
              <a:ext cx="1" cy="326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3" name="Rectangle 100"/>
            <p:cNvSpPr>
              <a:spLocks noChangeArrowheads="1"/>
            </p:cNvSpPr>
            <p:nvPr/>
          </p:nvSpPr>
          <p:spPr bwMode="auto">
            <a:xfrm>
              <a:off x="2078" y="676"/>
              <a:ext cx="13" cy="326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94" name="Line 101"/>
            <p:cNvSpPr>
              <a:spLocks noChangeShapeType="1"/>
            </p:cNvSpPr>
            <p:nvPr/>
          </p:nvSpPr>
          <p:spPr bwMode="auto">
            <a:xfrm>
              <a:off x="2078" y="676"/>
              <a:ext cx="1" cy="326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5" name="Rectangle 102"/>
            <p:cNvSpPr>
              <a:spLocks noChangeArrowheads="1"/>
            </p:cNvSpPr>
            <p:nvPr/>
          </p:nvSpPr>
          <p:spPr bwMode="auto">
            <a:xfrm>
              <a:off x="3218" y="676"/>
              <a:ext cx="14" cy="326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96" name="Line 103"/>
            <p:cNvSpPr>
              <a:spLocks noChangeShapeType="1"/>
            </p:cNvSpPr>
            <p:nvPr/>
          </p:nvSpPr>
          <p:spPr bwMode="auto">
            <a:xfrm>
              <a:off x="3218" y="676"/>
              <a:ext cx="1" cy="326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7" name="Rectangle 104"/>
            <p:cNvSpPr>
              <a:spLocks noChangeArrowheads="1"/>
            </p:cNvSpPr>
            <p:nvPr/>
          </p:nvSpPr>
          <p:spPr bwMode="auto">
            <a:xfrm>
              <a:off x="4685" y="676"/>
              <a:ext cx="13" cy="326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298" name="Line 105"/>
            <p:cNvSpPr>
              <a:spLocks noChangeShapeType="1"/>
            </p:cNvSpPr>
            <p:nvPr/>
          </p:nvSpPr>
          <p:spPr bwMode="auto">
            <a:xfrm>
              <a:off x="4685" y="676"/>
              <a:ext cx="1" cy="326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99" name="Rectangle 106"/>
            <p:cNvSpPr>
              <a:spLocks noChangeArrowheads="1"/>
            </p:cNvSpPr>
            <p:nvPr/>
          </p:nvSpPr>
          <p:spPr bwMode="auto">
            <a:xfrm>
              <a:off x="108" y="1048"/>
              <a:ext cx="573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0.732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0" name="Rectangle 107"/>
            <p:cNvSpPr>
              <a:spLocks noChangeArrowheads="1"/>
            </p:cNvSpPr>
            <p:nvPr/>
          </p:nvSpPr>
          <p:spPr bwMode="auto">
            <a:xfrm>
              <a:off x="774" y="1048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→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1" name="Rectangle 108"/>
            <p:cNvSpPr>
              <a:spLocks noChangeArrowheads="1"/>
            </p:cNvSpPr>
            <p:nvPr/>
          </p:nvSpPr>
          <p:spPr bwMode="auto">
            <a:xfrm>
              <a:off x="1059" y="1048"/>
              <a:ext cx="445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1.00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2" name="Rectangle 109"/>
            <p:cNvSpPr>
              <a:spLocks noChangeArrowheads="1"/>
            </p:cNvSpPr>
            <p:nvPr/>
          </p:nvSpPr>
          <p:spPr bwMode="auto">
            <a:xfrm>
              <a:off x="2186" y="1025"/>
              <a:ext cx="191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   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3" name="Rectangle 110"/>
            <p:cNvSpPr>
              <a:spLocks noChangeArrowheads="1"/>
            </p:cNvSpPr>
            <p:nvPr/>
          </p:nvSpPr>
          <p:spPr bwMode="auto">
            <a:xfrm>
              <a:off x="2607" y="1025"/>
              <a:ext cx="127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8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4" name="Rectangle 111"/>
            <p:cNvSpPr>
              <a:spLocks noChangeArrowheads="1"/>
            </p:cNvSpPr>
            <p:nvPr/>
          </p:nvSpPr>
          <p:spPr bwMode="auto">
            <a:xfrm>
              <a:off x="3327" y="1002"/>
              <a:ext cx="508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CsCl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5" name="Rectangle 112"/>
            <p:cNvSpPr>
              <a:spLocks noChangeArrowheads="1"/>
            </p:cNvSpPr>
            <p:nvPr/>
          </p:nvSpPr>
          <p:spPr bwMode="auto">
            <a:xfrm>
              <a:off x="3965" y="1002"/>
              <a:ext cx="254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宋体" charset="-122"/>
                </a:rPr>
                <a:t>型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6" name="Rectangle 113"/>
            <p:cNvSpPr>
              <a:spLocks noChangeArrowheads="1"/>
            </p:cNvSpPr>
            <p:nvPr/>
          </p:nvSpPr>
          <p:spPr bwMode="auto">
            <a:xfrm>
              <a:off x="0" y="99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07" name="Line 114"/>
            <p:cNvSpPr>
              <a:spLocks noChangeShapeType="1"/>
            </p:cNvSpPr>
            <p:nvPr/>
          </p:nvSpPr>
          <p:spPr bwMode="auto">
            <a:xfrm>
              <a:off x="0" y="99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08" name="Line 115"/>
            <p:cNvSpPr>
              <a:spLocks noChangeShapeType="1"/>
            </p:cNvSpPr>
            <p:nvPr/>
          </p:nvSpPr>
          <p:spPr bwMode="auto">
            <a:xfrm>
              <a:off x="0" y="99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09" name="Rectangle 116"/>
            <p:cNvSpPr>
              <a:spLocks noChangeArrowheads="1"/>
            </p:cNvSpPr>
            <p:nvPr/>
          </p:nvSpPr>
          <p:spPr bwMode="auto">
            <a:xfrm>
              <a:off x="13" y="990"/>
              <a:ext cx="2065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10" name="Line 117"/>
            <p:cNvSpPr>
              <a:spLocks noChangeShapeType="1"/>
            </p:cNvSpPr>
            <p:nvPr/>
          </p:nvSpPr>
          <p:spPr bwMode="auto">
            <a:xfrm>
              <a:off x="13" y="990"/>
              <a:ext cx="2065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1" name="Rectangle 118"/>
            <p:cNvSpPr>
              <a:spLocks noChangeArrowheads="1"/>
            </p:cNvSpPr>
            <p:nvPr/>
          </p:nvSpPr>
          <p:spPr bwMode="auto">
            <a:xfrm>
              <a:off x="2078" y="99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12" name="Line 119"/>
            <p:cNvSpPr>
              <a:spLocks noChangeShapeType="1"/>
            </p:cNvSpPr>
            <p:nvPr/>
          </p:nvSpPr>
          <p:spPr bwMode="auto">
            <a:xfrm>
              <a:off x="2078" y="99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3" name="Line 120"/>
            <p:cNvSpPr>
              <a:spLocks noChangeShapeType="1"/>
            </p:cNvSpPr>
            <p:nvPr/>
          </p:nvSpPr>
          <p:spPr bwMode="auto">
            <a:xfrm>
              <a:off x="2078" y="99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4" name="Rectangle 121"/>
            <p:cNvSpPr>
              <a:spLocks noChangeArrowheads="1"/>
            </p:cNvSpPr>
            <p:nvPr/>
          </p:nvSpPr>
          <p:spPr bwMode="auto">
            <a:xfrm>
              <a:off x="2091" y="990"/>
              <a:ext cx="1127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15" name="Line 122"/>
            <p:cNvSpPr>
              <a:spLocks noChangeShapeType="1"/>
            </p:cNvSpPr>
            <p:nvPr/>
          </p:nvSpPr>
          <p:spPr bwMode="auto">
            <a:xfrm>
              <a:off x="2091" y="990"/>
              <a:ext cx="1127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6" name="Rectangle 123"/>
            <p:cNvSpPr>
              <a:spLocks noChangeArrowheads="1"/>
            </p:cNvSpPr>
            <p:nvPr/>
          </p:nvSpPr>
          <p:spPr bwMode="auto">
            <a:xfrm>
              <a:off x="3218" y="990"/>
              <a:ext cx="14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17" name="Line 124"/>
            <p:cNvSpPr>
              <a:spLocks noChangeShapeType="1"/>
            </p:cNvSpPr>
            <p:nvPr/>
          </p:nvSpPr>
          <p:spPr bwMode="auto">
            <a:xfrm>
              <a:off x="3218" y="990"/>
              <a:ext cx="14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8" name="Line 125"/>
            <p:cNvSpPr>
              <a:spLocks noChangeShapeType="1"/>
            </p:cNvSpPr>
            <p:nvPr/>
          </p:nvSpPr>
          <p:spPr bwMode="auto">
            <a:xfrm>
              <a:off x="3218" y="99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19" name="Rectangle 126"/>
            <p:cNvSpPr>
              <a:spLocks noChangeArrowheads="1"/>
            </p:cNvSpPr>
            <p:nvPr/>
          </p:nvSpPr>
          <p:spPr bwMode="auto">
            <a:xfrm>
              <a:off x="3232" y="990"/>
              <a:ext cx="145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20" name="Line 127"/>
            <p:cNvSpPr>
              <a:spLocks noChangeShapeType="1"/>
            </p:cNvSpPr>
            <p:nvPr/>
          </p:nvSpPr>
          <p:spPr bwMode="auto">
            <a:xfrm>
              <a:off x="3232" y="990"/>
              <a:ext cx="145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21" name="Rectangle 128"/>
            <p:cNvSpPr>
              <a:spLocks noChangeArrowheads="1"/>
            </p:cNvSpPr>
            <p:nvPr/>
          </p:nvSpPr>
          <p:spPr bwMode="auto">
            <a:xfrm>
              <a:off x="4685" y="990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22" name="Line 129"/>
            <p:cNvSpPr>
              <a:spLocks noChangeShapeType="1"/>
            </p:cNvSpPr>
            <p:nvPr/>
          </p:nvSpPr>
          <p:spPr bwMode="auto">
            <a:xfrm>
              <a:off x="4685" y="990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23" name="Line 130"/>
            <p:cNvSpPr>
              <a:spLocks noChangeShapeType="1"/>
            </p:cNvSpPr>
            <p:nvPr/>
          </p:nvSpPr>
          <p:spPr bwMode="auto">
            <a:xfrm>
              <a:off x="4685" y="990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24" name="Rectangle 131"/>
            <p:cNvSpPr>
              <a:spLocks noChangeArrowheads="1"/>
            </p:cNvSpPr>
            <p:nvPr/>
          </p:nvSpPr>
          <p:spPr bwMode="auto">
            <a:xfrm>
              <a:off x="0" y="100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25" name="Line 132"/>
            <p:cNvSpPr>
              <a:spLocks noChangeShapeType="1"/>
            </p:cNvSpPr>
            <p:nvPr/>
          </p:nvSpPr>
          <p:spPr bwMode="auto">
            <a:xfrm>
              <a:off x="0" y="100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26" name="Rectangle 133"/>
            <p:cNvSpPr>
              <a:spLocks noChangeArrowheads="1"/>
            </p:cNvSpPr>
            <p:nvPr/>
          </p:nvSpPr>
          <p:spPr bwMode="auto">
            <a:xfrm>
              <a:off x="2078" y="100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27" name="Line 134"/>
            <p:cNvSpPr>
              <a:spLocks noChangeShapeType="1"/>
            </p:cNvSpPr>
            <p:nvPr/>
          </p:nvSpPr>
          <p:spPr bwMode="auto">
            <a:xfrm>
              <a:off x="2078" y="100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28" name="Rectangle 135"/>
            <p:cNvSpPr>
              <a:spLocks noChangeArrowheads="1"/>
            </p:cNvSpPr>
            <p:nvPr/>
          </p:nvSpPr>
          <p:spPr bwMode="auto">
            <a:xfrm>
              <a:off x="3218" y="1002"/>
              <a:ext cx="14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29" name="Line 136"/>
            <p:cNvSpPr>
              <a:spLocks noChangeShapeType="1"/>
            </p:cNvSpPr>
            <p:nvPr/>
          </p:nvSpPr>
          <p:spPr bwMode="auto">
            <a:xfrm>
              <a:off x="3218" y="100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30" name="Rectangle 137"/>
            <p:cNvSpPr>
              <a:spLocks noChangeArrowheads="1"/>
            </p:cNvSpPr>
            <p:nvPr/>
          </p:nvSpPr>
          <p:spPr bwMode="auto">
            <a:xfrm>
              <a:off x="4685" y="1002"/>
              <a:ext cx="13" cy="314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31" name="Line 138"/>
            <p:cNvSpPr>
              <a:spLocks noChangeShapeType="1"/>
            </p:cNvSpPr>
            <p:nvPr/>
          </p:nvSpPr>
          <p:spPr bwMode="auto">
            <a:xfrm>
              <a:off x="4685" y="1002"/>
              <a:ext cx="1" cy="314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32" name="Rectangle 139"/>
            <p:cNvSpPr>
              <a:spLocks noChangeArrowheads="1"/>
            </p:cNvSpPr>
            <p:nvPr/>
          </p:nvSpPr>
          <p:spPr bwMode="auto">
            <a:xfrm>
              <a:off x="108" y="1351"/>
              <a:ext cx="191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   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33" name="Rectangle 140"/>
            <p:cNvSpPr>
              <a:spLocks noChangeArrowheads="1"/>
            </p:cNvSpPr>
            <p:nvPr/>
          </p:nvSpPr>
          <p:spPr bwMode="auto">
            <a:xfrm>
              <a:off x="2186" y="1351"/>
              <a:ext cx="127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zh-CN" altLang="zh-CN" sz="2800">
                  <a:solidFill>
                    <a:srgbClr val="000000"/>
                  </a:solidFill>
                  <a:latin typeface="Times New Roman" pitchFamily="18" charset="0"/>
                </a:rPr>
                <a:t>  </a:t>
              </a:r>
              <a:endParaRPr lang="zh-CN" altLang="zh-CN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34" name="Rectangle 141"/>
            <p:cNvSpPr>
              <a:spLocks noChangeArrowheads="1"/>
            </p:cNvSpPr>
            <p:nvPr/>
          </p:nvSpPr>
          <p:spPr bwMode="auto">
            <a:xfrm>
              <a:off x="0" y="1328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35" name="Line 142"/>
            <p:cNvSpPr>
              <a:spLocks noChangeShapeType="1"/>
            </p:cNvSpPr>
            <p:nvPr/>
          </p:nvSpPr>
          <p:spPr bwMode="auto">
            <a:xfrm>
              <a:off x="0" y="1328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36" name="Line 143"/>
            <p:cNvSpPr>
              <a:spLocks noChangeShapeType="1"/>
            </p:cNvSpPr>
            <p:nvPr/>
          </p:nvSpPr>
          <p:spPr bwMode="auto">
            <a:xfrm>
              <a:off x="0" y="1328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37" name="Rectangle 144"/>
            <p:cNvSpPr>
              <a:spLocks noChangeArrowheads="1"/>
            </p:cNvSpPr>
            <p:nvPr/>
          </p:nvSpPr>
          <p:spPr bwMode="auto">
            <a:xfrm>
              <a:off x="13" y="1328"/>
              <a:ext cx="2065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38" name="Line 145"/>
            <p:cNvSpPr>
              <a:spLocks noChangeShapeType="1"/>
            </p:cNvSpPr>
            <p:nvPr/>
          </p:nvSpPr>
          <p:spPr bwMode="auto">
            <a:xfrm>
              <a:off x="13" y="1328"/>
              <a:ext cx="2065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39" name="Rectangle 146"/>
            <p:cNvSpPr>
              <a:spLocks noChangeArrowheads="1"/>
            </p:cNvSpPr>
            <p:nvPr/>
          </p:nvSpPr>
          <p:spPr bwMode="auto">
            <a:xfrm>
              <a:off x="2078" y="1328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40" name="Line 147"/>
            <p:cNvSpPr>
              <a:spLocks noChangeShapeType="1"/>
            </p:cNvSpPr>
            <p:nvPr/>
          </p:nvSpPr>
          <p:spPr bwMode="auto">
            <a:xfrm>
              <a:off x="2078" y="1328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1" name="Line 148"/>
            <p:cNvSpPr>
              <a:spLocks noChangeShapeType="1"/>
            </p:cNvSpPr>
            <p:nvPr/>
          </p:nvSpPr>
          <p:spPr bwMode="auto">
            <a:xfrm>
              <a:off x="2078" y="1328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2" name="Rectangle 149"/>
            <p:cNvSpPr>
              <a:spLocks noChangeArrowheads="1"/>
            </p:cNvSpPr>
            <p:nvPr/>
          </p:nvSpPr>
          <p:spPr bwMode="auto">
            <a:xfrm>
              <a:off x="2091" y="1328"/>
              <a:ext cx="1127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43" name="Line 150"/>
            <p:cNvSpPr>
              <a:spLocks noChangeShapeType="1"/>
            </p:cNvSpPr>
            <p:nvPr/>
          </p:nvSpPr>
          <p:spPr bwMode="auto">
            <a:xfrm>
              <a:off x="2091" y="1328"/>
              <a:ext cx="1127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4" name="Rectangle 151"/>
            <p:cNvSpPr>
              <a:spLocks noChangeArrowheads="1"/>
            </p:cNvSpPr>
            <p:nvPr/>
          </p:nvSpPr>
          <p:spPr bwMode="auto">
            <a:xfrm>
              <a:off x="3218" y="1328"/>
              <a:ext cx="14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45" name="Line 152"/>
            <p:cNvSpPr>
              <a:spLocks noChangeShapeType="1"/>
            </p:cNvSpPr>
            <p:nvPr/>
          </p:nvSpPr>
          <p:spPr bwMode="auto">
            <a:xfrm>
              <a:off x="3218" y="1328"/>
              <a:ext cx="14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6" name="Line 153"/>
            <p:cNvSpPr>
              <a:spLocks noChangeShapeType="1"/>
            </p:cNvSpPr>
            <p:nvPr/>
          </p:nvSpPr>
          <p:spPr bwMode="auto">
            <a:xfrm>
              <a:off x="3218" y="1328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7" name="Rectangle 154"/>
            <p:cNvSpPr>
              <a:spLocks noChangeArrowheads="1"/>
            </p:cNvSpPr>
            <p:nvPr/>
          </p:nvSpPr>
          <p:spPr bwMode="auto">
            <a:xfrm>
              <a:off x="3232" y="1328"/>
              <a:ext cx="145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48" name="Line 155"/>
            <p:cNvSpPr>
              <a:spLocks noChangeShapeType="1"/>
            </p:cNvSpPr>
            <p:nvPr/>
          </p:nvSpPr>
          <p:spPr bwMode="auto">
            <a:xfrm>
              <a:off x="3232" y="1328"/>
              <a:ext cx="145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49" name="Rectangle 156"/>
            <p:cNvSpPr>
              <a:spLocks noChangeArrowheads="1"/>
            </p:cNvSpPr>
            <p:nvPr/>
          </p:nvSpPr>
          <p:spPr bwMode="auto">
            <a:xfrm>
              <a:off x="4685" y="1328"/>
              <a:ext cx="13" cy="1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50" name="Line 157"/>
            <p:cNvSpPr>
              <a:spLocks noChangeShapeType="1"/>
            </p:cNvSpPr>
            <p:nvPr/>
          </p:nvSpPr>
          <p:spPr bwMode="auto">
            <a:xfrm>
              <a:off x="4685" y="1328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51" name="Line 158"/>
            <p:cNvSpPr>
              <a:spLocks noChangeShapeType="1"/>
            </p:cNvSpPr>
            <p:nvPr/>
          </p:nvSpPr>
          <p:spPr bwMode="auto">
            <a:xfrm>
              <a:off x="4685" y="1328"/>
              <a:ext cx="1" cy="1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52" name="Rectangle 159"/>
            <p:cNvSpPr>
              <a:spLocks noChangeArrowheads="1"/>
            </p:cNvSpPr>
            <p:nvPr/>
          </p:nvSpPr>
          <p:spPr bwMode="auto">
            <a:xfrm>
              <a:off x="4685" y="1666"/>
              <a:ext cx="13" cy="11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53" name="Line 160"/>
            <p:cNvSpPr>
              <a:spLocks noChangeShapeType="1"/>
            </p:cNvSpPr>
            <p:nvPr/>
          </p:nvSpPr>
          <p:spPr bwMode="auto">
            <a:xfrm>
              <a:off x="4685" y="1666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54" name="Line 161"/>
            <p:cNvSpPr>
              <a:spLocks noChangeShapeType="1"/>
            </p:cNvSpPr>
            <p:nvPr/>
          </p:nvSpPr>
          <p:spPr bwMode="auto">
            <a:xfrm>
              <a:off x="4685" y="1666"/>
              <a:ext cx="1" cy="1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55" name="Rectangle 162"/>
            <p:cNvSpPr>
              <a:spLocks noChangeArrowheads="1"/>
            </p:cNvSpPr>
            <p:nvPr/>
          </p:nvSpPr>
          <p:spPr bwMode="auto">
            <a:xfrm>
              <a:off x="4685" y="1666"/>
              <a:ext cx="13" cy="11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2800">
                <a:solidFill>
                  <a:srgbClr val="FFFFFF"/>
                </a:solidFill>
                <a:latin typeface="Times New Roman" pitchFamily="18" charset="0"/>
              </a:endParaRPr>
            </a:p>
          </p:txBody>
        </p:sp>
        <p:sp>
          <p:nvSpPr>
            <p:cNvPr id="8356" name="Line 163"/>
            <p:cNvSpPr>
              <a:spLocks noChangeShapeType="1"/>
            </p:cNvSpPr>
            <p:nvPr/>
          </p:nvSpPr>
          <p:spPr bwMode="auto">
            <a:xfrm>
              <a:off x="4685" y="1666"/>
              <a:ext cx="13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57" name="Line 164"/>
            <p:cNvSpPr>
              <a:spLocks noChangeShapeType="1"/>
            </p:cNvSpPr>
            <p:nvPr/>
          </p:nvSpPr>
          <p:spPr bwMode="auto">
            <a:xfrm>
              <a:off x="4685" y="1666"/>
              <a:ext cx="1" cy="1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69157" name="Text Box 165"/>
          <p:cNvSpPr txBox="1">
            <a:spLocks noChangeArrowheads="1"/>
          </p:cNvSpPr>
          <p:nvPr/>
        </p:nvSpPr>
        <p:spPr bwMode="auto">
          <a:xfrm>
            <a:off x="1143000" y="1447800"/>
            <a:ext cx="4191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半径比</a:t>
            </a: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规则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:</a:t>
            </a:r>
            <a:r>
              <a:rPr lang="zh-CN" altLang="en-US" sz="2800" b="1" dirty="0" smtClean="0">
                <a:latin typeface="Times New Roman" pitchFamily="18" charset="0"/>
              </a:rPr>
              <a:t>（经验规则）</a:t>
            </a:r>
            <a:endParaRPr lang="zh-CN" altLang="zh-CN" sz="2800" b="1" dirty="0">
              <a:solidFill>
                <a:srgbClr val="FF0000"/>
              </a:solidFill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66" name="Rectangle 3"/>
          <p:cNvSpPr txBox="1">
            <a:spLocks noChangeArrowheads="1"/>
          </p:cNvSpPr>
          <p:nvPr/>
        </p:nvSpPr>
        <p:spPr>
          <a:xfrm>
            <a:off x="457200" y="4800600"/>
            <a:ext cx="7848600" cy="12954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 “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半径比规则”把离子视为刚性球，适用于离子性很强的化合物，如</a:t>
            </a:r>
            <a:r>
              <a:rPr lang="en-US" altLang="zh-CN" sz="2800" b="1" kern="0" dirty="0" err="1">
                <a:latin typeface="Times New Roman" pitchFamily="18" charset="0"/>
                <a:ea typeface="+mn-ea"/>
                <a:cs typeface="Times New Roman" pitchFamily="18" charset="0"/>
              </a:rPr>
              <a:t>NaCl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、</a:t>
            </a:r>
            <a:r>
              <a:rPr lang="en-US" altLang="zh-CN" sz="2800" b="1" kern="0" dirty="0" err="1">
                <a:latin typeface="Times New Roman" pitchFamily="18" charset="0"/>
                <a:ea typeface="+mn-ea"/>
                <a:cs typeface="Times New Roman" pitchFamily="18" charset="0"/>
              </a:rPr>
              <a:t>CsCl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等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。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     </a:t>
            </a:r>
          </a:p>
        </p:txBody>
      </p:sp>
      <p:sp>
        <p:nvSpPr>
          <p:cNvPr id="167" name="灯片编号占位符 16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43000" y="685800"/>
            <a:ext cx="6477000" cy="3352799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None/>
            </a:pPr>
            <a:endParaRPr lang="en-US" altLang="zh-CN" sz="2400" b="1" dirty="0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例外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：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离子互相极化 → 键共价性 ↗</a:t>
            </a:r>
          </a:p>
          <a:p>
            <a:pPr eaLnBrk="1" hangingPunct="1">
              <a:lnSpc>
                <a:spcPct val="110000"/>
              </a:lnSpc>
              <a:buFont typeface="Wingdings" pitchFamily="2" charset="2"/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AgI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(c)   </a:t>
            </a:r>
            <a:r>
              <a:rPr lang="en-US" altLang="zh-CN" sz="2800" b="1" i="1" dirty="0" smtClean="0">
                <a:latin typeface="Times New Roman" pitchFamily="18" charset="0"/>
                <a:cs typeface="Times New Roman" pitchFamily="18" charset="0"/>
              </a:rPr>
              <a:t>r 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/ </a:t>
            </a:r>
            <a:r>
              <a:rPr lang="en-US" altLang="zh-CN" sz="2800" b="1" i="1" dirty="0" smtClean="0">
                <a:latin typeface="Times New Roman" pitchFamily="18" charset="0"/>
                <a:cs typeface="Times New Roman" pitchFamily="18" charset="0"/>
              </a:rPr>
              <a:t>r 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= 0.583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预言：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NaCl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型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             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实际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：立方</a:t>
            </a:r>
            <a:r>
              <a:rPr lang="en-US" altLang="zh-CN" sz="2800" b="1" dirty="0" err="1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ZnS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型 （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C.N. ↘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）</a:t>
            </a:r>
            <a:endParaRPr lang="en-US" altLang="zh-CN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zh-CN" altLang="en-US" sz="2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066800" y="3581400"/>
            <a:ext cx="7010400" cy="17526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原因：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Ag</a:t>
            </a:r>
            <a:r>
              <a:rPr lang="en-US" altLang="zh-CN" sz="2800" b="1" kern="0" baseline="30000" dirty="0" smtClean="0">
                <a:latin typeface="Times New Roman" pitchFamily="18" charset="0"/>
                <a:ea typeface="+mn-ea"/>
                <a:cs typeface="Times New Roman" pitchFamily="18" charset="0"/>
              </a:rPr>
              <a:t>+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与 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I</a:t>
            </a:r>
            <a:r>
              <a:rPr lang="en-US" altLang="zh-CN" sz="2800" b="1" kern="0" baseline="30000" dirty="0" smtClean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b="1" kern="0" baseline="30000" dirty="0" smtClean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强烈互相极化，键共价性↑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，晶型转为立方</a:t>
            </a:r>
            <a:r>
              <a:rPr lang="en-US" altLang="zh-CN" sz="2800" b="1" kern="0" dirty="0" err="1" smtClean="0">
                <a:latin typeface="Times New Roman" pitchFamily="18" charset="0"/>
                <a:ea typeface="+mn-ea"/>
                <a:cs typeface="Times New Roman" pitchFamily="18" charset="0"/>
              </a:rPr>
              <a:t>ZnS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（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C.N.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变小，为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4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：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4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，而不是</a:t>
            </a:r>
            <a:r>
              <a:rPr lang="en-US" altLang="zh-CN" sz="2800" b="1" kern="0" dirty="0" err="1" smtClean="0">
                <a:latin typeface="Times New Roman" pitchFamily="18" charset="0"/>
                <a:ea typeface="+mn-ea"/>
                <a:cs typeface="Times New Roman" pitchFamily="18" charset="0"/>
              </a:rPr>
              <a:t>NaCl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中的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6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：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6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）  </a:t>
            </a:r>
            <a:endParaRPr lang="zh-CN" altLang="en-US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Box 2"/>
          <p:cNvSpPr txBox="1">
            <a:spLocks noChangeArrowheads="1"/>
          </p:cNvSpPr>
          <p:nvPr/>
        </p:nvSpPr>
        <p:spPr bwMode="auto">
          <a:xfrm>
            <a:off x="1524000" y="1905000"/>
            <a:ext cx="6096000" cy="2462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阴离子：</a:t>
            </a:r>
            <a:r>
              <a:rPr kumimoji="1" lang="zh-CN" altLang="en-US" sz="2800" b="1" dirty="0">
                <a:latin typeface="Times New Roman" pitchFamily="18" charset="0"/>
              </a:rPr>
              <a:t>大球，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密堆积</a:t>
            </a:r>
            <a:r>
              <a:rPr kumimoji="1" lang="zh-CN" altLang="en-US" sz="2800" b="1" dirty="0">
                <a:latin typeface="Times New Roman" pitchFamily="18" charset="0"/>
              </a:rPr>
              <a:t>，形成空隙。</a:t>
            </a:r>
          </a:p>
          <a:p>
            <a:pPr>
              <a:spcBef>
                <a:spcPct val="50000"/>
              </a:spcBef>
            </a:pP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阳离子</a:t>
            </a:r>
            <a:r>
              <a:rPr kumimoji="1" lang="zh-CN" altLang="en-US" sz="2800" b="1" dirty="0">
                <a:latin typeface="Times New Roman" pitchFamily="18" charset="0"/>
              </a:rPr>
              <a:t>：小球，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填充空隙</a:t>
            </a:r>
            <a:r>
              <a:rPr kumimoji="1" lang="zh-CN" altLang="en-US" sz="2800" b="1" dirty="0">
                <a:latin typeface="Times New Roman" pitchFamily="18" charset="0"/>
              </a:rPr>
              <a:t>。</a:t>
            </a:r>
          </a:p>
          <a:p>
            <a:pPr>
              <a:spcBef>
                <a:spcPct val="50000"/>
              </a:spcBef>
            </a:pPr>
            <a:r>
              <a:rPr kumimoji="1" lang="zh-CN" altLang="en-US" sz="2800" b="1" dirty="0">
                <a:latin typeface="Times New Roman" pitchFamily="18" charset="0"/>
              </a:rPr>
              <a:t>       </a:t>
            </a:r>
            <a:r>
              <a:rPr lang="en-US" altLang="zh-CN" sz="2800" b="1" dirty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• </a:t>
            </a:r>
            <a:r>
              <a:rPr kumimoji="1" lang="zh-CN" altLang="en-US" sz="2800" b="1" dirty="0">
                <a:latin typeface="Times New Roman" pitchFamily="18" charset="0"/>
              </a:rPr>
              <a:t>阴阳离子相互接触稳定；</a:t>
            </a:r>
          </a:p>
          <a:p>
            <a:pPr>
              <a:spcBef>
                <a:spcPct val="50000"/>
              </a:spcBef>
            </a:pPr>
            <a:r>
              <a:rPr kumimoji="1" lang="zh-CN" altLang="en-US" sz="2800" b="1" dirty="0">
                <a:latin typeface="Times New Roman" pitchFamily="18" charset="0"/>
              </a:rPr>
              <a:t>       </a:t>
            </a:r>
            <a:r>
              <a:rPr lang="en-US" altLang="zh-CN" sz="2800" b="1" dirty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• </a:t>
            </a:r>
            <a:r>
              <a:rPr kumimoji="1" lang="zh-CN" altLang="en-US" sz="2800" b="1" dirty="0">
                <a:latin typeface="Times New Roman" pitchFamily="18" charset="0"/>
              </a:rPr>
              <a:t>配位数大，稳定。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  <p:sp>
        <p:nvSpPr>
          <p:cNvPr id="6" name="Rectangle 8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990600" y="304800"/>
            <a:ext cx="70104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14.3.3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离子晶体的几种最简单</a:t>
            </a:r>
            <a:endParaRPr kumimoji="1" lang="en-US" altLang="zh-CN" sz="3200" b="1" dirty="0" smtClean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                                           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的结构型式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Text Box 2"/>
          <p:cNvSpPr txBox="1">
            <a:spLocks noChangeArrowheads="1"/>
          </p:cNvSpPr>
          <p:nvPr/>
        </p:nvSpPr>
        <p:spPr bwMode="auto">
          <a:xfrm>
            <a:off x="152400" y="914400"/>
            <a:ext cx="2743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1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）</a:t>
            </a:r>
            <a:r>
              <a:rPr lang="zh-CN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CsCl</a:t>
            </a:r>
            <a:r>
              <a:rPr lang="zh-CN" altLang="zh-CN" sz="2800" b="1" dirty="0">
                <a:solidFill>
                  <a:srgbClr val="0000FF"/>
                </a:solidFill>
                <a:latin typeface="Times New Roman" pitchFamily="18" charset="0"/>
              </a:rPr>
              <a:t>型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003300" y="4465637"/>
            <a:ext cx="5549900" cy="1401763"/>
            <a:chOff x="1079500" y="4419600"/>
            <a:chExt cx="5549900" cy="1401763"/>
          </a:xfrm>
        </p:grpSpPr>
        <p:sp>
          <p:nvSpPr>
            <p:cNvPr id="465923" name="Rectangle 3"/>
            <p:cNvSpPr>
              <a:spLocks noChangeArrowheads="1"/>
            </p:cNvSpPr>
            <p:nvPr/>
          </p:nvSpPr>
          <p:spPr bwMode="auto">
            <a:xfrm>
              <a:off x="1079500" y="4419600"/>
              <a:ext cx="3416300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zh-CN" sz="2800" b="1" dirty="0">
                  <a:latin typeface="Times New Roman" pitchFamily="18" charset="0"/>
                </a:rPr>
                <a:t>晶胞中离子的个数：</a:t>
              </a:r>
            </a:p>
          </p:txBody>
        </p:sp>
        <p:graphicFrame>
          <p:nvGraphicFramePr>
            <p:cNvPr id="465924" name="Object 2"/>
            <p:cNvGraphicFramePr>
              <a:graphicFrameLocks noChangeAspect="1"/>
            </p:cNvGraphicFramePr>
            <p:nvPr/>
          </p:nvGraphicFramePr>
          <p:xfrm>
            <a:off x="1828800" y="5029200"/>
            <a:ext cx="1579563" cy="561975"/>
          </p:xfrm>
          <a:graphic>
            <a:graphicData uri="http://schemas.openxmlformats.org/presentationml/2006/ole">
              <p:oleObj spid="_x0000_s5122" r:id="rId3" imgW="572245" imgH="216181" progId="Equations">
                <p:embed/>
              </p:oleObj>
            </a:graphicData>
          </a:graphic>
        </p:graphicFrame>
        <p:graphicFrame>
          <p:nvGraphicFramePr>
            <p:cNvPr id="465925" name="Object 3"/>
            <p:cNvGraphicFramePr>
              <a:graphicFrameLocks noChangeAspect="1"/>
            </p:cNvGraphicFramePr>
            <p:nvPr/>
          </p:nvGraphicFramePr>
          <p:xfrm>
            <a:off x="3962400" y="4800600"/>
            <a:ext cx="2667000" cy="1020763"/>
          </p:xfrm>
          <a:graphic>
            <a:graphicData uri="http://schemas.openxmlformats.org/presentationml/2006/ole">
              <p:oleObj spid="_x0000_s5123" r:id="rId4" imgW="1017767" imgH="394385" progId="Equations">
                <p:embed/>
              </p:oleObj>
            </a:graphicData>
          </a:graphic>
        </p:graphicFrame>
      </p:grpSp>
      <p:grpSp>
        <p:nvGrpSpPr>
          <p:cNvPr id="14" name="组合 13"/>
          <p:cNvGrpSpPr/>
          <p:nvPr/>
        </p:nvGrpSpPr>
        <p:grpSpPr>
          <a:xfrm>
            <a:off x="1066800" y="1493292"/>
            <a:ext cx="2667000" cy="2392908"/>
            <a:chOff x="990600" y="1476754"/>
            <a:chExt cx="2667000" cy="2392908"/>
          </a:xfrm>
        </p:grpSpPr>
        <p:sp>
          <p:nvSpPr>
            <p:cNvPr id="465926" name="Text Box 6"/>
            <p:cNvSpPr txBox="1">
              <a:spLocks noChangeArrowheads="1"/>
            </p:cNvSpPr>
            <p:nvPr/>
          </p:nvSpPr>
          <p:spPr bwMode="auto">
            <a:xfrm>
              <a:off x="990600" y="2743200"/>
              <a:ext cx="2171700" cy="11264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zh-CN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红</a:t>
              </a:r>
              <a:r>
                <a:rPr lang="zh-CN" altLang="zh-CN" sz="2800" b="1" dirty="0">
                  <a:solidFill>
                    <a:srgbClr val="FF0000"/>
                  </a:solidFill>
                  <a:latin typeface="Times New Roman" pitchFamily="18" charset="0"/>
                </a:rPr>
                <a:t>球</a:t>
              </a:r>
              <a:r>
                <a:rPr lang="zh-CN" altLang="zh-CN" sz="2800" b="1" dirty="0">
                  <a:latin typeface="Times New Roman" pitchFamily="18" charset="0"/>
                </a:rPr>
                <a:t>－Cs</a:t>
              </a:r>
              <a:r>
                <a:rPr lang="zh-CN" altLang="zh-CN" sz="2800" b="1" baseline="30000" dirty="0">
                  <a:latin typeface="Times New Roman" pitchFamily="18" charset="0"/>
                </a:rPr>
                <a:t>+</a:t>
              </a:r>
              <a:r>
                <a:rPr lang="zh-CN" altLang="zh-CN" sz="2800" b="1" dirty="0">
                  <a:latin typeface="Times New Roman" pitchFamily="18" charset="0"/>
                </a:rPr>
                <a:t> , </a:t>
              </a:r>
            </a:p>
            <a:p>
              <a:pPr>
                <a:lnSpc>
                  <a:spcPct val="120000"/>
                </a:lnSpc>
              </a:pPr>
              <a:r>
                <a:rPr lang="zh-CN" altLang="zh-CN" sz="2800" b="1" dirty="0" smtClean="0">
                  <a:solidFill>
                    <a:srgbClr val="006600"/>
                  </a:solidFill>
                  <a:latin typeface="Times New Roman" pitchFamily="18" charset="0"/>
                </a:rPr>
                <a:t>绿</a:t>
              </a:r>
              <a:r>
                <a:rPr lang="zh-CN" altLang="zh-CN" sz="2800" b="1" dirty="0">
                  <a:solidFill>
                    <a:srgbClr val="006600"/>
                  </a:solidFill>
                  <a:latin typeface="Times New Roman" pitchFamily="18" charset="0"/>
                </a:rPr>
                <a:t>球</a:t>
              </a:r>
              <a:r>
                <a:rPr lang="zh-CN" altLang="zh-CN" sz="2800" b="1" dirty="0">
                  <a:latin typeface="Times New Roman" pitchFamily="18" charset="0"/>
                </a:rPr>
                <a:t>－</a:t>
              </a:r>
              <a:r>
                <a:rPr lang="zh-CN" altLang="zh-CN" sz="2800" b="1" dirty="0" smtClean="0">
                  <a:latin typeface="Times New Roman" pitchFamily="18" charset="0"/>
                </a:rPr>
                <a:t>Cl</a:t>
              </a:r>
              <a:r>
                <a:rPr lang="zh-CN" altLang="zh-CN" sz="2800" b="1" baseline="30000" dirty="0" smtClean="0">
                  <a:latin typeface="Times New Roman" pitchFamily="18" charset="0"/>
                </a:rPr>
                <a:t>-</a:t>
              </a:r>
              <a:endParaRPr lang="zh-CN" altLang="zh-CN" sz="2800" b="1" dirty="0">
                <a:latin typeface="Times New Roman" pitchFamily="18" charset="0"/>
              </a:endParaRPr>
            </a:p>
          </p:txBody>
        </p:sp>
        <p:sp>
          <p:nvSpPr>
            <p:cNvPr id="465927" name="Rectangle 7"/>
            <p:cNvSpPr>
              <a:spLocks noChangeArrowheads="1"/>
            </p:cNvSpPr>
            <p:nvPr/>
          </p:nvSpPr>
          <p:spPr bwMode="auto">
            <a:xfrm>
              <a:off x="990600" y="1476754"/>
              <a:ext cx="2590800" cy="6568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2800" b="1" dirty="0">
                  <a:latin typeface="Times New Roman" pitchFamily="18" charset="0"/>
                </a:rPr>
                <a:t>晶格</a:t>
              </a:r>
              <a:r>
                <a:rPr lang="en-US" altLang="zh-CN" sz="2800" b="1" dirty="0">
                  <a:latin typeface="Times New Roman" pitchFamily="18" charset="0"/>
                </a:rPr>
                <a:t>: </a:t>
              </a:r>
              <a:r>
                <a:rPr lang="zh-CN" altLang="zh-CN" sz="2800" b="1" dirty="0">
                  <a:solidFill>
                    <a:srgbClr val="FF0000"/>
                  </a:solidFill>
                  <a:latin typeface="Times New Roman" pitchFamily="18" charset="0"/>
                </a:rPr>
                <a:t>简单立方</a:t>
              </a:r>
            </a:p>
          </p:txBody>
        </p:sp>
        <p:sp>
          <p:nvSpPr>
            <p:cNvPr id="465928" name="Rectangle 8"/>
            <p:cNvSpPr>
              <a:spLocks noChangeArrowheads="1"/>
            </p:cNvSpPr>
            <p:nvPr/>
          </p:nvSpPr>
          <p:spPr bwMode="auto">
            <a:xfrm>
              <a:off x="1047750" y="2143125"/>
              <a:ext cx="2609850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zh-CN" altLang="zh-CN" sz="2800" b="1" dirty="0">
                  <a:latin typeface="Times New Roman" pitchFamily="18" charset="0"/>
                </a:rPr>
                <a:t>配位比： 8:8</a:t>
              </a:r>
            </a:p>
          </p:txBody>
        </p: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152400" y="228600"/>
            <a:ext cx="428995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三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种典型的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</a:rPr>
              <a:t>AB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型离子晶体</a:t>
            </a:r>
          </a:p>
        </p:txBody>
      </p:sp>
      <p:pic>
        <p:nvPicPr>
          <p:cNvPr id="12" name="Picture 2" descr="C:\Users\Administrator\Desktop\图片1.png"/>
          <p:cNvPicPr>
            <a:picLocks noChangeAspect="1" noChangeArrowheads="1"/>
          </p:cNvPicPr>
          <p:nvPr/>
        </p:nvPicPr>
        <p:blipFill>
          <a:blip r:embed="rId5" cstate="print"/>
          <a:srcRect l="27846" t="29889" r="24154" b="12010"/>
          <a:stretch>
            <a:fillRect/>
          </a:stretch>
        </p:blipFill>
        <p:spPr bwMode="auto">
          <a:xfrm>
            <a:off x="4267200" y="1524000"/>
            <a:ext cx="2590800" cy="2590800"/>
          </a:xfrm>
          <a:prstGeom prst="rect">
            <a:avLst/>
          </a:prstGeom>
          <a:noFill/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Text Box 3"/>
          <p:cNvSpPr txBox="1">
            <a:spLocks noChangeArrowheads="1"/>
          </p:cNvSpPr>
          <p:nvPr/>
        </p:nvSpPr>
        <p:spPr bwMode="auto">
          <a:xfrm>
            <a:off x="76200" y="381000"/>
            <a:ext cx="22445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2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）</a:t>
            </a:r>
            <a:r>
              <a:rPr kumimoji="1" lang="en-US" altLang="zh-CN" sz="2800" b="1" dirty="0" err="1" smtClean="0">
                <a:solidFill>
                  <a:srgbClr val="0000FF"/>
                </a:solidFill>
                <a:latin typeface="Times New Roman" pitchFamily="18" charset="0"/>
              </a:rPr>
              <a:t>NaCl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型</a:t>
            </a:r>
          </a:p>
        </p:txBody>
      </p:sp>
      <p:sp>
        <p:nvSpPr>
          <p:cNvPr id="4103" name="Text Box 6"/>
          <p:cNvSpPr txBox="1">
            <a:spLocks noChangeArrowheads="1"/>
          </p:cNvSpPr>
          <p:nvPr/>
        </p:nvSpPr>
        <p:spPr bwMode="auto">
          <a:xfrm>
            <a:off x="762000" y="1219200"/>
            <a:ext cx="27432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zh-CN" altLang="en-US" sz="2800" b="1" dirty="0">
                <a:latin typeface="Times New Roman" pitchFamily="18" charset="0"/>
              </a:rPr>
              <a:t>晶格：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面心立方</a:t>
            </a:r>
          </a:p>
        </p:txBody>
      </p:sp>
      <p:sp>
        <p:nvSpPr>
          <p:cNvPr id="4104" name="Text Box 7"/>
          <p:cNvSpPr txBox="1">
            <a:spLocks noChangeArrowheads="1"/>
          </p:cNvSpPr>
          <p:nvPr/>
        </p:nvSpPr>
        <p:spPr bwMode="auto">
          <a:xfrm>
            <a:off x="762000" y="1914525"/>
            <a:ext cx="22860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1" lang="zh-CN" altLang="en-US" sz="2800" b="1" dirty="0">
                <a:latin typeface="Times New Roman" pitchFamily="18" charset="0"/>
              </a:rPr>
              <a:t>配位比：</a:t>
            </a:r>
            <a:r>
              <a:rPr kumimoji="1" lang="en-US" altLang="zh-CN" sz="2800" b="1" dirty="0">
                <a:latin typeface="Times New Roman" pitchFamily="18" charset="0"/>
              </a:rPr>
              <a:t>6:6</a:t>
            </a:r>
          </a:p>
        </p:txBody>
      </p:sp>
      <p:sp>
        <p:nvSpPr>
          <p:cNvPr id="4105" name="Text Box 8"/>
          <p:cNvSpPr txBox="1">
            <a:spLocks noChangeArrowheads="1"/>
          </p:cNvSpPr>
          <p:nvPr/>
        </p:nvSpPr>
        <p:spPr bwMode="auto">
          <a:xfrm>
            <a:off x="685800" y="2693515"/>
            <a:ext cx="2209800" cy="1040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灰球－</a:t>
            </a:r>
            <a:r>
              <a:rPr kumimoji="1" lang="en-US" altLang="zh-CN" sz="2800" b="1" dirty="0">
                <a:latin typeface="Times New Roman" pitchFamily="18" charset="0"/>
              </a:rPr>
              <a:t>Na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 , 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solidFill>
                  <a:srgbClr val="006600"/>
                </a:solidFill>
                <a:latin typeface="Times New Roman" pitchFamily="18" charset="0"/>
              </a:rPr>
              <a:t>绿球</a:t>
            </a:r>
            <a:r>
              <a:rPr kumimoji="1" lang="zh-CN" altLang="en-US" sz="2800" b="1" dirty="0">
                <a:latin typeface="Times New Roman" pitchFamily="18" charset="0"/>
              </a:rPr>
              <a:t>－</a:t>
            </a:r>
            <a:r>
              <a:rPr kumimoji="1" lang="en-US" altLang="zh-CN" sz="2800" b="1" dirty="0" err="1">
                <a:latin typeface="Times New Roman" pitchFamily="18" charset="0"/>
              </a:rPr>
              <a:t>Cl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  <a:endParaRPr kumimoji="1" lang="en-US" altLang="zh-CN" sz="2800" b="1" dirty="0">
              <a:latin typeface="Times New Roman" pitchFamily="18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85800" y="4267200"/>
            <a:ext cx="7434262" cy="1590675"/>
            <a:chOff x="1023938" y="4657725"/>
            <a:chExt cx="7434262" cy="1590675"/>
          </a:xfrm>
        </p:grpSpPr>
        <p:graphicFrame>
          <p:nvGraphicFramePr>
            <p:cNvPr id="4098" name="Object 4"/>
            <p:cNvGraphicFramePr>
              <a:graphicFrameLocks noChangeAspect="1"/>
            </p:cNvGraphicFramePr>
            <p:nvPr/>
          </p:nvGraphicFramePr>
          <p:xfrm>
            <a:off x="1066800" y="5187950"/>
            <a:ext cx="3581400" cy="1060450"/>
          </p:xfrm>
          <a:graphic>
            <a:graphicData uri="http://schemas.openxmlformats.org/presentationml/2006/ole">
              <p:oleObj spid="_x0000_s4098" name="公式" r:id="rId4" imgW="1320480" imgH="393480" progId="Equations">
                <p:embed/>
              </p:oleObj>
            </a:graphicData>
          </a:graphic>
        </p:graphicFrame>
        <p:graphicFrame>
          <p:nvGraphicFramePr>
            <p:cNvPr id="4099" name="Object 5"/>
            <p:cNvGraphicFramePr>
              <a:graphicFrameLocks noChangeAspect="1"/>
            </p:cNvGraphicFramePr>
            <p:nvPr/>
          </p:nvGraphicFramePr>
          <p:xfrm>
            <a:off x="4876800" y="5268912"/>
            <a:ext cx="3581400" cy="979488"/>
          </p:xfrm>
          <a:graphic>
            <a:graphicData uri="http://schemas.openxmlformats.org/presentationml/2006/ole">
              <p:oleObj spid="_x0000_s4099" name="公式" r:id="rId5" imgW="1434960" imgH="393480" progId="Equations">
                <p:embed/>
              </p:oleObj>
            </a:graphicData>
          </a:graphic>
        </p:graphicFrame>
        <p:sp>
          <p:nvSpPr>
            <p:cNvPr id="4106" name="Text Box 10"/>
            <p:cNvSpPr txBox="1">
              <a:spLocks noChangeArrowheads="1"/>
            </p:cNvSpPr>
            <p:nvPr/>
          </p:nvSpPr>
          <p:spPr bwMode="auto">
            <a:xfrm>
              <a:off x="1023938" y="4657725"/>
              <a:ext cx="4386262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1" lang="zh-CN" altLang="en-US" sz="2800" b="1" dirty="0">
                  <a:latin typeface="Times New Roman" pitchFamily="18" charset="0"/>
                </a:rPr>
                <a:t>晶胞中离子的个数：</a:t>
              </a:r>
            </a:p>
          </p:txBody>
        </p: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</p:spTree>
    <p:controls>
      <p:control spid="4100" name="ShockwaveFlash1" r:id="rId2" imgW="4038095" imgH="3657917"/>
    </p:controls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304800" y="1143000"/>
            <a:ext cx="5105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Clr>
                <a:schemeClr val="accent1"/>
              </a:buClr>
            </a:pP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1.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固体物质的分类</a:t>
            </a:r>
            <a:endParaRPr kumimoji="1" lang="zh-CN" altLang="en-US" sz="2800" b="1" dirty="0">
              <a:solidFill>
                <a:srgbClr val="0000FF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38915" name="Text Box 3"/>
          <p:cNvSpPr txBox="1">
            <a:spLocks noChangeArrowheads="1"/>
          </p:cNvSpPr>
          <p:nvPr/>
        </p:nvSpPr>
        <p:spPr bwMode="auto">
          <a:xfrm>
            <a:off x="762000" y="3200400"/>
            <a:ext cx="7391400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Times New Roman" pitchFamily="18" charset="0"/>
              </a:rPr>
              <a:t>       </a:t>
            </a:r>
            <a:r>
              <a:rPr lang="zh-CN" altLang="en-US" sz="2800" b="1" dirty="0">
                <a:latin typeface="Times New Roman" pitchFamily="18" charset="0"/>
              </a:rPr>
              <a:t>玻璃、沥青、石腊、橡胶等均为</a:t>
            </a:r>
            <a:r>
              <a:rPr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非晶体</a:t>
            </a:r>
            <a:r>
              <a:rPr lang="zh-CN" altLang="en-US" sz="2800" b="1" dirty="0">
                <a:latin typeface="Times New Roman" pitchFamily="18" charset="0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Times New Roman" pitchFamily="18" charset="0"/>
              </a:rPr>
              <a:t>       非晶体</a:t>
            </a:r>
            <a:r>
              <a:rPr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没有规则的外形</a:t>
            </a:r>
            <a:r>
              <a:rPr lang="zh-CN" altLang="en-US" sz="2800" b="1" dirty="0">
                <a:latin typeface="Times New Roman" pitchFamily="18" charset="0"/>
              </a:rPr>
              <a:t>，内部微粒的排</a:t>
            </a: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Times New Roman" pitchFamily="18" charset="0"/>
              </a:rPr>
              <a:t>列是无规则的，没有特定的晶面</a:t>
            </a:r>
            <a:r>
              <a:rPr lang="zh-CN" altLang="en-US" sz="2800" b="1" dirty="0" smtClean="0">
                <a:latin typeface="Times New Roman" pitchFamily="18" charset="0"/>
              </a:rPr>
              <a:t>。        </a:t>
            </a:r>
            <a:endParaRPr lang="zh-CN" altLang="en-US" sz="2800" b="1" dirty="0">
              <a:latin typeface="Times New Roman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914400" y="1752600"/>
            <a:ext cx="73914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sz="2800" b="1" dirty="0" smtClean="0">
                <a:latin typeface="Times New Roman" pitchFamily="18" charset="0"/>
              </a:rPr>
              <a:t>固体物质按原子排列的有序程度分为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晶体、准晶体</a:t>
            </a:r>
            <a:r>
              <a:rPr lang="zh-CN" altLang="en-US" sz="2800" b="1" dirty="0" smtClean="0">
                <a:latin typeface="Times New Roman" pitchFamily="18" charset="0"/>
              </a:rPr>
              <a:t>和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无定型物质（非晶体）</a:t>
            </a:r>
            <a:r>
              <a:rPr lang="zh-CN" altLang="en-US" sz="2800" b="1" dirty="0" smtClean="0">
                <a:latin typeface="Times New Roman" pitchFamily="18" charset="0"/>
              </a:rPr>
              <a:t>。               </a:t>
            </a:r>
            <a:endParaRPr lang="zh-CN" altLang="en-US" sz="2800" b="1" dirty="0">
              <a:latin typeface="Times New Roman" pitchFamily="18" charset="0"/>
            </a:endParaRPr>
          </a:p>
        </p:txBody>
      </p:sp>
      <p:sp>
        <p:nvSpPr>
          <p:cNvPr id="6" name="Text Box 2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1066800" y="177225"/>
            <a:ext cx="693420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Font typeface="Monotype Sorts" pitchFamily="2" charset="2"/>
              <a:buNone/>
            </a:pPr>
            <a:r>
              <a:rPr kumimoji="1" lang="en-US" altLang="zh-CN" sz="3200" b="1" dirty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§</a:t>
            </a:r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14.1  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固体物质的分类和宏观特征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066800" y="4191000"/>
            <a:ext cx="5791200" cy="1524000"/>
            <a:chOff x="1143000" y="4657725"/>
            <a:chExt cx="5791200" cy="1524000"/>
          </a:xfrm>
        </p:grpSpPr>
        <p:sp>
          <p:nvSpPr>
            <p:cNvPr id="466946" name="Rectangle 2"/>
            <p:cNvSpPr>
              <a:spLocks noChangeArrowheads="1"/>
            </p:cNvSpPr>
            <p:nvPr/>
          </p:nvSpPr>
          <p:spPr bwMode="auto">
            <a:xfrm>
              <a:off x="1143000" y="4657725"/>
              <a:ext cx="3416300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zh-CN" altLang="zh-CN" sz="2800" b="1" dirty="0">
                  <a:latin typeface="Times New Roman" pitchFamily="18" charset="0"/>
                </a:rPr>
                <a:t>晶胞中离子的个数：</a:t>
              </a:r>
            </a:p>
          </p:txBody>
        </p:sp>
        <p:graphicFrame>
          <p:nvGraphicFramePr>
            <p:cNvPr id="466947" name="Object 2"/>
            <p:cNvGraphicFramePr>
              <a:graphicFrameLocks noChangeAspect="1"/>
            </p:cNvGraphicFramePr>
            <p:nvPr/>
          </p:nvGraphicFramePr>
          <p:xfrm>
            <a:off x="1295400" y="5365750"/>
            <a:ext cx="1828800" cy="587375"/>
          </p:xfrm>
          <a:graphic>
            <a:graphicData uri="http://schemas.openxmlformats.org/presentationml/2006/ole">
              <p:oleObj spid="_x0000_s6146" r:id="rId3" imgW="661261" imgH="216181" progId="Equations">
                <p:embed/>
              </p:oleObj>
            </a:graphicData>
          </a:graphic>
        </p:graphicFrame>
        <p:graphicFrame>
          <p:nvGraphicFramePr>
            <p:cNvPr id="466948" name="Object 3"/>
            <p:cNvGraphicFramePr>
              <a:graphicFrameLocks noChangeAspect="1"/>
            </p:cNvGraphicFramePr>
            <p:nvPr/>
          </p:nvGraphicFramePr>
          <p:xfrm>
            <a:off x="3581400" y="5168900"/>
            <a:ext cx="3352800" cy="1012825"/>
          </p:xfrm>
          <a:graphic>
            <a:graphicData uri="http://schemas.openxmlformats.org/presentationml/2006/ole">
              <p:oleObj spid="_x0000_s6147" r:id="rId4" imgW="1399430" imgH="394385" progId="Equations">
                <p:embed/>
              </p:oleObj>
            </a:graphicData>
          </a:graphic>
        </p:graphicFrame>
      </p:grp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152400" y="228600"/>
            <a:ext cx="5029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3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）立方</a:t>
            </a:r>
            <a:r>
              <a:rPr lang="zh-CN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ZnS型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 (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闪锌矿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)</a:t>
            </a:r>
            <a:endParaRPr lang="zh-CN" altLang="zh-CN" sz="2800" b="1" dirty="0">
              <a:solidFill>
                <a:srgbClr val="0000FF"/>
              </a:solidFill>
              <a:latin typeface="Times New Roman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162050" y="990600"/>
            <a:ext cx="3333750" cy="2716213"/>
            <a:chOff x="857250" y="1219200"/>
            <a:chExt cx="3333750" cy="2716213"/>
          </a:xfrm>
        </p:grpSpPr>
        <p:sp>
          <p:nvSpPr>
            <p:cNvPr id="466950" name="Rectangle 6"/>
            <p:cNvSpPr>
              <a:spLocks noChangeArrowheads="1"/>
            </p:cNvSpPr>
            <p:nvPr/>
          </p:nvSpPr>
          <p:spPr bwMode="auto">
            <a:xfrm>
              <a:off x="914400" y="2895600"/>
              <a:ext cx="2514600" cy="1039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zh-CN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红</a:t>
              </a:r>
              <a:r>
                <a:rPr lang="zh-CN" altLang="zh-CN" sz="2800" b="1" dirty="0">
                  <a:solidFill>
                    <a:srgbClr val="FF0000"/>
                  </a:solidFill>
                  <a:latin typeface="Times New Roman" pitchFamily="18" charset="0"/>
                </a:rPr>
                <a:t>球</a:t>
              </a:r>
              <a:r>
                <a:rPr lang="zh-CN" altLang="zh-CN" sz="2800" b="1" dirty="0">
                  <a:latin typeface="Times New Roman" pitchFamily="18" charset="0"/>
                </a:rPr>
                <a:t>－Zn</a:t>
              </a:r>
              <a:r>
                <a:rPr lang="zh-CN" altLang="zh-CN" sz="2800" b="1" baseline="30000" dirty="0">
                  <a:latin typeface="Times New Roman" pitchFamily="18" charset="0"/>
                </a:rPr>
                <a:t>2+</a:t>
              </a:r>
              <a:r>
                <a:rPr lang="zh-CN" altLang="zh-CN" sz="2800" b="1" dirty="0">
                  <a:latin typeface="Times New Roman" pitchFamily="18" charset="0"/>
                </a:rPr>
                <a:t> , </a:t>
              </a:r>
            </a:p>
            <a:p>
              <a:pPr>
                <a:lnSpc>
                  <a:spcPct val="110000"/>
                </a:lnSpc>
              </a:pPr>
              <a:r>
                <a:rPr lang="zh-CN" altLang="zh-CN" sz="2800" b="1" dirty="0" smtClean="0">
                  <a:solidFill>
                    <a:srgbClr val="006600"/>
                  </a:solidFill>
                  <a:latin typeface="Times New Roman" pitchFamily="18" charset="0"/>
                </a:rPr>
                <a:t>绿</a:t>
              </a:r>
              <a:r>
                <a:rPr lang="zh-CN" altLang="zh-CN" sz="2800" b="1" dirty="0">
                  <a:solidFill>
                    <a:srgbClr val="006600"/>
                  </a:solidFill>
                  <a:latin typeface="Times New Roman" pitchFamily="18" charset="0"/>
                </a:rPr>
                <a:t>球</a:t>
              </a:r>
              <a:r>
                <a:rPr lang="zh-CN" altLang="zh-CN" sz="2800" b="1" dirty="0">
                  <a:latin typeface="Times New Roman" pitchFamily="18" charset="0"/>
                </a:rPr>
                <a:t>－</a:t>
              </a:r>
              <a:r>
                <a:rPr lang="zh-CN" altLang="zh-CN" sz="2800" b="1" dirty="0" smtClean="0">
                  <a:latin typeface="Times New Roman" pitchFamily="18" charset="0"/>
                </a:rPr>
                <a:t>S</a:t>
              </a:r>
              <a:r>
                <a:rPr lang="zh-CN" altLang="zh-CN" sz="2800" b="1" baseline="30000" dirty="0" smtClean="0">
                  <a:latin typeface="Times New Roman" pitchFamily="18" charset="0"/>
                </a:rPr>
                <a:t>2-</a:t>
              </a:r>
              <a:endParaRPr lang="zh-CN" altLang="zh-CN" sz="2800" b="1" dirty="0">
                <a:latin typeface="Times New Roman" pitchFamily="18" charset="0"/>
              </a:endParaRPr>
            </a:p>
          </p:txBody>
        </p:sp>
        <p:sp>
          <p:nvSpPr>
            <p:cNvPr id="466951" name="Rectangle 7"/>
            <p:cNvSpPr>
              <a:spLocks noChangeArrowheads="1"/>
            </p:cNvSpPr>
            <p:nvPr/>
          </p:nvSpPr>
          <p:spPr bwMode="auto">
            <a:xfrm>
              <a:off x="914400" y="1981200"/>
              <a:ext cx="2106613" cy="688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zh-CN" sz="2800" b="1" dirty="0">
                  <a:latin typeface="Times New Roman" pitchFamily="18" charset="0"/>
                </a:rPr>
                <a:t>配位比：4:4</a:t>
              </a:r>
            </a:p>
          </p:txBody>
        </p:sp>
        <p:sp>
          <p:nvSpPr>
            <p:cNvPr id="466952" name="Text Box 8"/>
            <p:cNvSpPr txBox="1">
              <a:spLocks noChangeArrowheads="1"/>
            </p:cNvSpPr>
            <p:nvPr/>
          </p:nvSpPr>
          <p:spPr bwMode="auto">
            <a:xfrm>
              <a:off x="857250" y="1219200"/>
              <a:ext cx="3333750" cy="7817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60000"/>
                </a:lnSpc>
              </a:pPr>
              <a:r>
                <a:rPr lang="zh-CN" altLang="zh-CN" sz="2800" b="1" dirty="0">
                  <a:latin typeface="Times New Roman" pitchFamily="18" charset="0"/>
                </a:rPr>
                <a:t>晶格</a:t>
              </a:r>
              <a:r>
                <a:rPr lang="zh-CN" altLang="zh-CN" sz="2800" b="1" dirty="0" smtClean="0">
                  <a:latin typeface="Times New Roman" pitchFamily="18" charset="0"/>
                </a:rPr>
                <a:t>：</a:t>
              </a:r>
              <a:r>
                <a:rPr lang="zh-CN" altLang="zh-CN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面</a:t>
              </a:r>
              <a:r>
                <a:rPr lang="zh-CN" altLang="zh-CN" sz="2800" b="1" dirty="0">
                  <a:solidFill>
                    <a:srgbClr val="FF0000"/>
                  </a:solidFill>
                  <a:latin typeface="Times New Roman" pitchFamily="18" charset="0"/>
                </a:rPr>
                <a:t>心立方</a:t>
              </a:r>
            </a:p>
          </p:txBody>
        </p: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  <p:pic>
        <p:nvPicPr>
          <p:cNvPr id="13" name="Picture 2" descr="C:\Users\Administrator\Desktop\图片2.png"/>
          <p:cNvPicPr>
            <a:picLocks noChangeAspect="1" noChangeArrowheads="1"/>
          </p:cNvPicPr>
          <p:nvPr/>
        </p:nvPicPr>
        <p:blipFill>
          <a:blip r:embed="rId5" cstate="print"/>
          <a:srcRect l="12426" t="8402" r="18344" b="7571"/>
          <a:stretch>
            <a:fillRect/>
          </a:stretch>
        </p:blipFill>
        <p:spPr bwMode="auto">
          <a:xfrm>
            <a:off x="4638675" y="1219200"/>
            <a:ext cx="2600325" cy="2667000"/>
          </a:xfrm>
          <a:prstGeom prst="rect">
            <a:avLst/>
          </a:prstGeom>
          <a:noFill/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8"/>
          <p:cNvGraphicFramePr>
            <a:graphicFrameLocks/>
          </p:cNvGraphicFramePr>
          <p:nvPr/>
        </p:nvGraphicFramePr>
        <p:xfrm>
          <a:off x="304800" y="713295"/>
          <a:ext cx="8382000" cy="5382705"/>
        </p:xfrm>
        <a:graphic>
          <a:graphicData uri="http://schemas.openxmlformats.org/drawingml/2006/table">
            <a:tbl>
              <a:tblPr/>
              <a:tblGrid>
                <a:gridCol w="1566728"/>
                <a:gridCol w="1645065"/>
                <a:gridCol w="2193422"/>
                <a:gridCol w="1364360"/>
                <a:gridCol w="1612425"/>
              </a:tblGrid>
              <a:tr h="121316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类型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负离子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晶格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正离子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占据空隙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配位数（</a:t>
                      </a: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C.N.</a:t>
                      </a: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）</a:t>
                      </a:r>
                      <a:endParaRPr kumimoji="1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每个晶胞含有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52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CsCl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简单立方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八面体空隙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（也是简单立方晶格）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Cs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+  </a:t>
                      </a: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8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Cl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Symbol" pitchFamily="18" charset="2"/>
                        </a:rPr>
                        <a:t>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   </a:t>
                      </a: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8</a:t>
                      </a:r>
                      <a:endParaRPr kumimoji="1" lang="en-US" altLang="zh-CN" sz="2400" b="1" i="0" u="none" strike="noStrike" cap="none" normalizeH="0" baseline="300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8:8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Cs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+</a:t>
                      </a: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</a:t>
                      </a:r>
                      <a:r>
                        <a:rPr kumimoji="1" lang="en-US" altLang="zh-CN" sz="2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Cl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Symbol" pitchFamily="18" charset="2"/>
                        </a:rPr>
                        <a:t>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= 1:1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68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NaCl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面心立方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八面体空隙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（也是面心立方晶格）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6:6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Na</a:t>
                      </a:r>
                      <a:r>
                        <a:rPr kumimoji="1" lang="en-US" altLang="zh-CN" sz="2400" b="1" i="0" u="none" strike="noStrike" cap="none" normalizeH="0" baseline="30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+</a:t>
                      </a: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:Cl</a:t>
                      </a:r>
                      <a:r>
                        <a:rPr kumimoji="1" lang="en-US" altLang="zh-CN" sz="2400" b="1" i="0" u="none" strike="noStrike" cap="none" normalizeH="0" baseline="30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Symbol" pitchFamily="18" charset="2"/>
                        </a:rPr>
                        <a:t>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= 4:4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en-US" alt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93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立方</a:t>
                      </a:r>
                      <a:r>
                        <a:rPr kumimoji="1" lang="en-US" altLang="zh-CN" sz="2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ZnS</a:t>
                      </a:r>
                      <a:endParaRPr kumimoji="1" lang="en-US" altLang="zh-CN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（闪锌矿）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面心立方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1/2</a:t>
                      </a: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的四面体空隙</a:t>
                      </a:r>
                      <a:r>
                        <a:rPr kumimoji="1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（也是面心立方晶格）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4:4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Zn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2+</a:t>
                      </a: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:S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</a:t>
                      </a:r>
                      <a:r>
                        <a:rPr kumimoji="1" lang="en-US" altLang="zh-CN" sz="24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Symbol" pitchFamily="18" charset="2"/>
                        </a:rPr>
                        <a:t>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= 4:4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4306" name="矩形 2"/>
          <p:cNvSpPr>
            <a:spLocks noChangeArrowheads="1"/>
          </p:cNvSpPr>
          <p:nvPr/>
        </p:nvSpPr>
        <p:spPr bwMode="auto">
          <a:xfrm>
            <a:off x="2286000" y="76200"/>
            <a:ext cx="420660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/>
              <a:t>常见离子晶体的空间结构特征</a:t>
            </a:r>
            <a:endParaRPr lang="zh-CN" altLang="en-US" sz="2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  <p:sp>
        <p:nvSpPr>
          <p:cNvPr id="7" name="Rectangle 8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1143000" y="152400"/>
            <a:ext cx="640079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14.3.4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离子极化对晶体结构的影响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85800" y="990600"/>
            <a:ext cx="7467600" cy="3276600"/>
            <a:chOff x="457200" y="990600"/>
            <a:chExt cx="7467600" cy="3276600"/>
          </a:xfrm>
        </p:grpSpPr>
        <p:sp>
          <p:nvSpPr>
            <p:cNvPr id="8" name="Rectangle 3"/>
            <p:cNvSpPr txBox="1">
              <a:spLocks noChangeArrowheads="1"/>
            </p:cNvSpPr>
            <p:nvPr/>
          </p:nvSpPr>
          <p:spPr bwMode="auto">
            <a:xfrm>
              <a:off x="457200" y="990600"/>
              <a:ext cx="7086600" cy="2819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R="0" lvl="0" indent="-342900" algn="l" defTabSz="9144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离子极化作用（</a:t>
              </a:r>
              <a:r>
                <a:rPr kumimoji="0" lang="en-US" altLang="zh-CN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2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个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）</a:t>
              </a:r>
              <a:r>
                <a:rPr kumimoji="0" lang="en-US" altLang="zh-CN" sz="2800" b="1" i="0" u="none" strike="noStrike" kern="0" cap="none" spc="0" normalizeH="0" baseline="0" noProof="0" dirty="0" smtClean="0">
                  <a:ln>
                    <a:noFill/>
                  </a:ln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:</a:t>
              </a:r>
            </a:p>
            <a:p>
              <a:pPr marR="0" lvl="0" indent="-342900" algn="l" defTabSz="9144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        离子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极化力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 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（主动）</a:t>
              </a:r>
            </a:p>
            <a:p>
              <a:pPr marR="0" lvl="0" indent="-342900" algn="l" defTabSz="914400" rtl="0" eaLnBrk="1" fontAlgn="base" latinLnBrk="0" hangingPunct="1"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        离子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变形性 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（</a:t>
              </a: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被动</a:t>
              </a:r>
              <a:r>
                <a:rPr kumimoji="0" lang="en-US" altLang="zh-CN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)</a:t>
              </a:r>
            </a:p>
            <a:p>
              <a:pPr marR="0" lvl="0" indent="-342900" algn="just" defTabSz="914400" rtl="0" eaLnBrk="1" fontAlgn="base" latinLnBrk="0" hangingPunct="1">
                <a:spcBef>
                  <a:spcPts val="18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        </a:t>
              </a:r>
            </a:p>
            <a:p>
              <a:pPr marR="0" lvl="0" indent="-342900" algn="l" defTabSz="914400" rtl="0" eaLnBrk="1" fontAlgn="base" latinLnBrk="0" hangingPunct="1">
                <a:spcBef>
                  <a:spcPts val="18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1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n-ea"/>
                  <a:cs typeface="Times New Roman" pitchFamily="18" charset="0"/>
                </a:rPr>
                <a:t>    </a:t>
              </a:r>
              <a:endPara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7200" y="2559040"/>
              <a:ext cx="7467600" cy="1708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5000"/>
                </a:lnSpc>
                <a:spcBef>
                  <a:spcPts val="600"/>
                </a:spcBef>
              </a:pPr>
              <a:r>
                <a:rPr lang="zh-CN" altLang="en-US" sz="2800" b="1" kern="0" dirty="0" smtClean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        </a:t>
              </a:r>
              <a:r>
                <a:rPr lang="zh-CN" altLang="en-US" sz="2800" b="1" kern="0" dirty="0" smtClean="0">
                  <a:latin typeface="Times New Roman" pitchFamily="18" charset="0"/>
                  <a:cs typeface="Times New Roman" pitchFamily="18" charset="0"/>
                </a:rPr>
                <a:t>在异号离子电场作用下，离子的电子云发生变形</a:t>
              </a:r>
              <a:r>
                <a:rPr lang="zh-CN" altLang="en-US" sz="2800" b="1" kern="0" dirty="0" smtClean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rPr>
                <a:t>正、负电荷重心分离</a:t>
              </a:r>
              <a:r>
                <a:rPr lang="zh-CN" altLang="en-US" sz="2800" b="1" kern="0" dirty="0" smtClean="0">
                  <a:latin typeface="Times New Roman" pitchFamily="18" charset="0"/>
                  <a:cs typeface="Times New Roman" pitchFamily="18" charset="0"/>
                </a:rPr>
                <a:t>，这个过程称为“离子极化”。</a:t>
              </a:r>
              <a:endParaRPr lang="zh-CN" altLang="en-US" sz="2800" dirty="0"/>
            </a:p>
          </p:txBody>
        </p:sp>
      </p:grpSp>
      <p:sp>
        <p:nvSpPr>
          <p:cNvPr id="10" name="矩形 9"/>
          <p:cNvSpPr/>
          <p:nvPr/>
        </p:nvSpPr>
        <p:spPr>
          <a:xfrm>
            <a:off x="609600" y="4489882"/>
            <a:ext cx="8077200" cy="1301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</a:rPr>
              <a:t>阳离子</a:t>
            </a:r>
            <a:r>
              <a:rPr lang="zh-CN" altLang="en-US" sz="2800" b="1" dirty="0" smtClean="0"/>
              <a:t>半径小，电场强，“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极化力</a:t>
            </a:r>
            <a:r>
              <a:rPr lang="zh-CN" altLang="en-US" sz="2800" b="1" dirty="0" smtClean="0"/>
              <a:t>”显著。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0000FF"/>
                </a:solidFill>
              </a:rPr>
              <a:t>阴离子</a:t>
            </a:r>
            <a:r>
              <a:rPr lang="zh-CN" altLang="en-US" sz="2800" b="1" dirty="0" smtClean="0"/>
              <a:t>半径大，电子云易变形，“</a:t>
            </a:r>
            <a:r>
              <a:rPr lang="zh-CN" altLang="en-US" sz="2800" b="1" dirty="0" smtClean="0">
                <a:solidFill>
                  <a:srgbClr val="0000FF"/>
                </a:solidFill>
              </a:rPr>
              <a:t>变形性</a:t>
            </a:r>
            <a:r>
              <a:rPr lang="zh-CN" altLang="en-US" sz="2800" b="1" dirty="0" smtClean="0"/>
              <a:t>”显著。</a:t>
            </a:r>
            <a:endParaRPr lang="zh-CN" alt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ext Box 2"/>
          <p:cNvSpPr txBox="1">
            <a:spLocks noChangeArrowheads="1"/>
          </p:cNvSpPr>
          <p:nvPr/>
        </p:nvSpPr>
        <p:spPr bwMode="auto">
          <a:xfrm>
            <a:off x="304800" y="924580"/>
            <a:ext cx="553388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1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）离子的极化作用（极化力</a:t>
            </a:r>
            <a:r>
              <a:rPr kumimoji="1" lang="en-US" altLang="zh-CN" sz="2800" b="1" i="1" dirty="0" smtClean="0">
                <a:solidFill>
                  <a:srgbClr val="0000FF"/>
                </a:solidFill>
                <a:latin typeface="Times New Roman" pitchFamily="18" charset="0"/>
              </a:rPr>
              <a:t>f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）</a:t>
            </a:r>
            <a:endParaRPr kumimoji="1" lang="en-US" altLang="zh-CN" sz="2800" b="1" dirty="0">
              <a:latin typeface="Times New Roman" pitchFamily="18" charset="0"/>
            </a:endParaRPr>
          </a:p>
        </p:txBody>
      </p:sp>
      <p:sp>
        <p:nvSpPr>
          <p:cNvPr id="74755" name="Text Box 3"/>
          <p:cNvSpPr txBox="1">
            <a:spLocks noChangeArrowheads="1"/>
          </p:cNvSpPr>
          <p:nvPr/>
        </p:nvSpPr>
        <p:spPr bwMode="auto">
          <a:xfrm>
            <a:off x="609600" y="1524000"/>
            <a:ext cx="8077200" cy="4167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①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离子半径 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itchFamily="18" charset="0"/>
              </a:rPr>
              <a:t>r</a:t>
            </a:r>
            <a:r>
              <a:rPr kumimoji="1" lang="en-US" altLang="zh-CN" sz="2800" b="1" i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：</a:t>
            </a:r>
            <a:r>
              <a:rPr kumimoji="1" lang="en-US" altLang="zh-CN" sz="2800" b="1" i="1" dirty="0">
                <a:latin typeface="Times New Roman" pitchFamily="18" charset="0"/>
              </a:rPr>
              <a:t>r</a:t>
            </a:r>
            <a:r>
              <a:rPr kumimoji="1" lang="en-US" altLang="zh-CN" sz="2800" b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小者，极化力大。</a:t>
            </a:r>
          </a:p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②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离子电荷</a:t>
            </a:r>
            <a:r>
              <a:rPr kumimoji="1" lang="zh-CN" altLang="en-US" sz="2800" b="1" dirty="0">
                <a:latin typeface="Times New Roman" pitchFamily="18" charset="0"/>
              </a:rPr>
              <a:t>：电荷多者，极化力大。</a:t>
            </a:r>
          </a:p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③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离子的外层电子构型</a:t>
            </a:r>
            <a:r>
              <a:rPr kumimoji="1" lang="zh-CN" altLang="en-US" sz="2800" b="1" dirty="0">
                <a:latin typeface="Times New Roman" pitchFamily="18" charset="0"/>
              </a:rPr>
              <a:t>：</a:t>
            </a:r>
          </a:p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     </a:t>
            </a:r>
            <a:r>
              <a:rPr kumimoji="1" lang="en-US" altLang="zh-CN" sz="2800" b="1" i="1" dirty="0">
                <a:latin typeface="Times New Roman" pitchFamily="18" charset="0"/>
              </a:rPr>
              <a:t>f </a:t>
            </a:r>
            <a:r>
              <a:rPr kumimoji="1" lang="zh-CN" altLang="en-US" sz="2800" b="1" dirty="0">
                <a:latin typeface="Times New Roman" pitchFamily="18" charset="0"/>
              </a:rPr>
              <a:t>：</a:t>
            </a:r>
            <a:r>
              <a:rPr kumimoji="1" lang="en-US" altLang="zh-CN" sz="2800" b="1" dirty="0">
                <a:latin typeface="Times New Roman" pitchFamily="18" charset="0"/>
              </a:rPr>
              <a:t>(18+2)e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  <a:r>
              <a:rPr kumimoji="1" lang="en-US" altLang="zh-CN" sz="2800" b="1" dirty="0" smtClean="0">
                <a:latin typeface="Times New Roman" pitchFamily="18" charset="0"/>
              </a:rPr>
              <a:t>, 18e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-  </a:t>
            </a:r>
            <a:r>
              <a:rPr kumimoji="1" lang="en-US" altLang="zh-CN" sz="2800" b="1" dirty="0" smtClean="0">
                <a:latin typeface="Times New Roman" pitchFamily="18" charset="0"/>
              </a:rPr>
              <a:t>&gt;  9</a:t>
            </a:r>
            <a:r>
              <a:rPr kumimoji="1" lang="zh-CN" altLang="en-US" sz="2800" b="1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17e</a:t>
            </a:r>
            <a:r>
              <a:rPr kumimoji="1" lang="en-US" altLang="zh-CN" sz="2800" b="1" baseline="30000" dirty="0">
                <a:latin typeface="Times New Roman" pitchFamily="18" charset="0"/>
              </a:rPr>
              <a:t>- 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 </a:t>
            </a:r>
            <a:r>
              <a:rPr kumimoji="1" lang="en-US" altLang="zh-CN" sz="2800" b="1" dirty="0" smtClean="0">
                <a:latin typeface="Times New Roman" pitchFamily="18" charset="0"/>
              </a:rPr>
              <a:t>&gt; 8e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-</a:t>
            </a:r>
            <a:endParaRPr kumimoji="1" lang="en-US" altLang="zh-CN" sz="2800" b="1" baseline="30000" dirty="0">
              <a:latin typeface="Times New Roman" pitchFamily="18" charset="0"/>
            </a:endParaRPr>
          </a:p>
          <a:p>
            <a:pPr>
              <a:lnSpc>
                <a:spcPct val="130000"/>
              </a:lnSpc>
              <a:spcBef>
                <a:spcPts val="1200"/>
              </a:spcBef>
            </a:pPr>
            <a:r>
              <a:rPr kumimoji="1" lang="en-US" altLang="zh-CN" sz="2800" b="1" dirty="0">
                <a:latin typeface="Times New Roman" pitchFamily="18" charset="0"/>
              </a:rPr>
              <a:t>        </a:t>
            </a:r>
            <a:r>
              <a:rPr kumimoji="1" lang="zh-CN" altLang="en-US" sz="2800" b="1" dirty="0" smtClean="0">
                <a:latin typeface="Times New Roman" pitchFamily="18" charset="0"/>
              </a:rPr>
              <a:t>当</a:t>
            </a:r>
            <a:r>
              <a:rPr kumimoji="1" lang="zh-CN" altLang="en-US" sz="2800" b="1" dirty="0">
                <a:latin typeface="Times New Roman" pitchFamily="18" charset="0"/>
              </a:rPr>
              <a:t>正负离子混合在一起时，着重考虑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正离子的极化力，负离子的极化率</a:t>
            </a:r>
            <a:r>
              <a:rPr kumimoji="1" lang="zh-CN" altLang="en-US" sz="2800" b="1" dirty="0">
                <a:latin typeface="Times New Roman" pitchFamily="18" charset="0"/>
              </a:rPr>
              <a:t>，但是</a:t>
            </a:r>
            <a:r>
              <a:rPr kumimoji="1" lang="en-US" altLang="zh-CN" sz="2800" b="1" dirty="0">
                <a:latin typeface="Times New Roman" pitchFamily="18" charset="0"/>
              </a:rPr>
              <a:t>(</a:t>
            </a:r>
            <a:r>
              <a:rPr kumimoji="1" lang="en-US" altLang="zh-CN" sz="2800" b="1" dirty="0" smtClean="0">
                <a:latin typeface="Times New Roman" pitchFamily="18" charset="0"/>
              </a:rPr>
              <a:t>18+2)e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- </a:t>
            </a:r>
            <a:r>
              <a:rPr kumimoji="1" lang="zh-CN" altLang="en-US" sz="2800" b="1" dirty="0" smtClean="0">
                <a:latin typeface="Times New Roman" pitchFamily="18" charset="0"/>
              </a:rPr>
              <a:t>构型</a:t>
            </a:r>
            <a:r>
              <a:rPr kumimoji="1" lang="zh-CN" altLang="en-US" sz="2800" b="1" dirty="0">
                <a:latin typeface="Times New Roman" pitchFamily="18" charset="0"/>
              </a:rPr>
              <a:t>的正离子</a:t>
            </a:r>
            <a:r>
              <a:rPr kumimoji="1" lang="en-US" altLang="zh-CN" sz="2800" b="1" dirty="0">
                <a:latin typeface="Times New Roman" pitchFamily="18" charset="0"/>
              </a:rPr>
              <a:t>(Ag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, Cd</a:t>
            </a:r>
            <a:r>
              <a:rPr kumimoji="1" lang="en-US" altLang="zh-CN" sz="2800" b="1" baseline="30000" dirty="0">
                <a:latin typeface="Times New Roman" pitchFamily="18" charset="0"/>
              </a:rPr>
              <a:t>2+ </a:t>
            </a:r>
            <a:r>
              <a:rPr kumimoji="1" lang="zh-CN" altLang="en-US" sz="2800" b="1" dirty="0">
                <a:latin typeface="Times New Roman" pitchFamily="18" charset="0"/>
              </a:rPr>
              <a:t>等</a:t>
            </a:r>
            <a:r>
              <a:rPr kumimoji="1" lang="en-US" altLang="zh-CN" sz="2800" b="1" dirty="0">
                <a:latin typeface="Times New Roman" pitchFamily="18" charset="0"/>
              </a:rPr>
              <a:t>)</a:t>
            </a:r>
            <a:r>
              <a:rPr kumimoji="1" lang="zh-CN" altLang="en-US" sz="2800" b="1" dirty="0">
                <a:latin typeface="Times New Roman" pitchFamily="18" charset="0"/>
              </a:rPr>
              <a:t>也要考虑其变形性。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457200" y="152400"/>
            <a:ext cx="5181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.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离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子的极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化作用和变形性</a:t>
            </a:r>
            <a:endParaRPr kumimoji="1" lang="en-US" altLang="zh-CN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2"/>
          <p:cNvSpPr txBox="1">
            <a:spLocks noChangeArrowheads="1"/>
          </p:cNvSpPr>
          <p:nvPr/>
        </p:nvSpPr>
        <p:spPr bwMode="auto">
          <a:xfrm>
            <a:off x="304800" y="304800"/>
            <a:ext cx="486062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）离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子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的变形性 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极化率</a:t>
            </a:r>
            <a:r>
              <a:rPr kumimoji="1" lang="zh-CN" altLang="zh-CN" sz="2800" b="1" i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α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endParaRPr kumimoji="1" lang="en-US" altLang="zh-C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3731" name="Text Box 3"/>
          <p:cNvSpPr txBox="1">
            <a:spLocks noChangeArrowheads="1"/>
          </p:cNvSpPr>
          <p:nvPr/>
        </p:nvSpPr>
        <p:spPr bwMode="auto">
          <a:xfrm>
            <a:off x="690816" y="990600"/>
            <a:ext cx="8098692" cy="49398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① 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离子半径 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itchFamily="18" charset="0"/>
              </a:rPr>
              <a:t>r</a:t>
            </a:r>
            <a:r>
              <a:rPr kumimoji="1" lang="en-US" altLang="zh-CN" sz="2800" b="1" i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： </a:t>
            </a:r>
            <a:r>
              <a:rPr kumimoji="1" lang="en-US" altLang="zh-CN" sz="2800" b="1" i="1" dirty="0">
                <a:solidFill>
                  <a:srgbClr val="0000FF"/>
                </a:solidFill>
                <a:latin typeface="Times New Roman" pitchFamily="18" charset="0"/>
              </a:rPr>
              <a:t>r 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愈大， </a:t>
            </a:r>
            <a:r>
              <a:rPr kumimoji="1" lang="zh-CN" altLang="zh-CN" sz="2800" b="1" i="1" dirty="0">
                <a:solidFill>
                  <a:srgbClr val="0000FF"/>
                </a:solidFill>
                <a:latin typeface="宋体" charset="-122"/>
              </a:rPr>
              <a:t>α</a:t>
            </a:r>
            <a:r>
              <a:rPr kumimoji="1" lang="zh-CN" altLang="zh-CN" sz="2800" b="1" dirty="0">
                <a:solidFill>
                  <a:srgbClr val="0000FF"/>
                </a:solidFill>
                <a:latin typeface="宋体" charset="-122"/>
              </a:rPr>
              <a:t>愈大</a:t>
            </a:r>
            <a:r>
              <a:rPr kumimoji="1" lang="zh-CN" altLang="zh-CN" sz="2800" b="1" dirty="0">
                <a:latin typeface="宋体" charset="-122"/>
              </a:rPr>
              <a:t>。</a:t>
            </a:r>
          </a:p>
          <a:p>
            <a:pPr>
              <a:lnSpc>
                <a:spcPct val="125000"/>
              </a:lnSpc>
            </a:pPr>
            <a:r>
              <a:rPr kumimoji="1" lang="zh-CN" altLang="zh-CN" sz="2800" b="1" i="1" dirty="0">
                <a:latin typeface="宋体" charset="-122"/>
              </a:rPr>
              <a:t>　</a:t>
            </a:r>
            <a:r>
              <a:rPr kumimoji="1" lang="zh-CN" altLang="zh-CN" sz="2800" b="1" dirty="0">
                <a:latin typeface="宋体" charset="-122"/>
              </a:rPr>
              <a:t>如</a:t>
            </a:r>
            <a:r>
              <a:rPr kumimoji="1" lang="zh-CN" altLang="zh-CN" sz="2800" b="1" i="1" dirty="0">
                <a:latin typeface="宋体" charset="-122"/>
              </a:rPr>
              <a:t>α</a:t>
            </a:r>
            <a:r>
              <a:rPr kumimoji="1" lang="zh-CN" altLang="en-US" sz="2800" b="1" dirty="0">
                <a:latin typeface="Times New Roman" pitchFamily="18" charset="0"/>
              </a:rPr>
              <a:t>：</a:t>
            </a:r>
            <a:r>
              <a:rPr kumimoji="1" lang="en-US" altLang="zh-CN" sz="2800" b="1" dirty="0">
                <a:latin typeface="Times New Roman" pitchFamily="18" charset="0"/>
              </a:rPr>
              <a:t>Li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&lt;Na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&lt;K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&lt;</a:t>
            </a:r>
            <a:r>
              <a:rPr kumimoji="1" lang="en-US" altLang="zh-CN" sz="2800" b="1" dirty="0" err="1">
                <a:latin typeface="Times New Roman" pitchFamily="18" charset="0"/>
              </a:rPr>
              <a:t>Rb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&lt;Cs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zh-CN" altLang="en-US" sz="2800" b="1" dirty="0">
                <a:latin typeface="Times New Roman" pitchFamily="18" charset="0"/>
              </a:rPr>
              <a:t>；</a:t>
            </a:r>
            <a:r>
              <a:rPr kumimoji="1" lang="en-US" altLang="zh-CN" sz="2800" b="1" dirty="0">
                <a:latin typeface="Times New Roman" pitchFamily="18" charset="0"/>
              </a:rPr>
              <a:t>F</a:t>
            </a:r>
            <a:r>
              <a:rPr kumimoji="1" lang="zh-CN" altLang="en-US" sz="2800" b="1" baseline="30000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&lt;</a:t>
            </a:r>
            <a:r>
              <a:rPr kumimoji="1" lang="en-US" altLang="zh-CN" sz="2800" b="1" dirty="0" err="1">
                <a:latin typeface="Times New Roman" pitchFamily="18" charset="0"/>
              </a:rPr>
              <a:t>Cl</a:t>
            </a:r>
            <a:r>
              <a:rPr kumimoji="1" lang="zh-CN" altLang="en-US" sz="2800" b="1" baseline="30000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&lt;Br</a:t>
            </a:r>
            <a:r>
              <a:rPr kumimoji="1" lang="zh-CN" altLang="en-US" sz="2800" b="1" baseline="30000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&lt;I</a:t>
            </a:r>
            <a:r>
              <a:rPr kumimoji="1" lang="zh-CN" altLang="en-US" sz="2800" b="1" baseline="30000" dirty="0">
                <a:latin typeface="Times New Roman" pitchFamily="18" charset="0"/>
              </a:rPr>
              <a:t>－</a:t>
            </a: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latin typeface="Times New Roman" pitchFamily="18" charset="0"/>
              </a:rPr>
              <a:t>②离子电荷：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正离子电荷少</a:t>
            </a:r>
            <a:r>
              <a:rPr kumimoji="1" lang="zh-CN" altLang="en-US" sz="2800" b="1" dirty="0" smtClean="0">
                <a:latin typeface="Times New Roman" pitchFamily="18" charset="0"/>
              </a:rPr>
              <a:t>的极化率大。</a:t>
            </a: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latin typeface="Times New Roman" pitchFamily="18" charset="0"/>
              </a:rPr>
              <a:t>     如：</a:t>
            </a:r>
            <a:r>
              <a:rPr kumimoji="1" lang="zh-CN" altLang="zh-CN" sz="2800" b="1" i="1" dirty="0" smtClean="0">
                <a:latin typeface="宋体" charset="-122"/>
              </a:rPr>
              <a:t>α</a:t>
            </a:r>
            <a:r>
              <a:rPr kumimoji="1" lang="en-US" altLang="zh-CN" sz="2800" b="1" dirty="0" smtClean="0">
                <a:latin typeface="Times New Roman" pitchFamily="18" charset="0"/>
              </a:rPr>
              <a:t>(Na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+</a:t>
            </a:r>
            <a:r>
              <a:rPr kumimoji="1" lang="en-US" altLang="zh-CN" sz="2800" b="1" dirty="0" smtClean="0">
                <a:latin typeface="Times New Roman" pitchFamily="18" charset="0"/>
              </a:rPr>
              <a:t>) &gt;</a:t>
            </a:r>
            <a:r>
              <a:rPr kumimoji="1" lang="zh-CN" altLang="zh-CN" sz="2800" b="1" i="1" dirty="0" smtClean="0">
                <a:latin typeface="宋体" charset="-122"/>
              </a:rPr>
              <a:t>α</a:t>
            </a:r>
            <a:r>
              <a:rPr kumimoji="1" lang="en-US" altLang="zh-CN" sz="2800" b="1" dirty="0" smtClean="0">
                <a:latin typeface="Times New Roman" pitchFamily="18" charset="0"/>
              </a:rPr>
              <a:t>(Mg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2+</a:t>
            </a:r>
            <a:r>
              <a:rPr kumimoji="1" lang="en-US" altLang="zh-CN" sz="2800" b="1" dirty="0" smtClean="0">
                <a:latin typeface="Times New Roman" pitchFamily="18" charset="0"/>
              </a:rPr>
              <a:t>) </a:t>
            </a: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latin typeface="Times New Roman" pitchFamily="18" charset="0"/>
              </a:rPr>
              <a:t>③离子电荷：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负离子电荷多</a:t>
            </a:r>
            <a:r>
              <a:rPr kumimoji="1" lang="zh-CN" altLang="en-US" sz="2800" b="1" dirty="0" smtClean="0">
                <a:latin typeface="Times New Roman" pitchFamily="18" charset="0"/>
              </a:rPr>
              <a:t>的极化率大。</a:t>
            </a: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latin typeface="Times New Roman" pitchFamily="18" charset="0"/>
              </a:rPr>
              <a:t>     如：</a:t>
            </a:r>
            <a:r>
              <a:rPr kumimoji="1" lang="zh-CN" altLang="zh-CN" sz="2800" b="1" i="1" dirty="0" smtClean="0">
                <a:latin typeface="宋体" charset="-122"/>
              </a:rPr>
              <a:t>α</a:t>
            </a:r>
            <a:r>
              <a:rPr kumimoji="1" lang="en-US" altLang="zh-CN" sz="2800" b="1" dirty="0" smtClean="0">
                <a:latin typeface="Times New Roman" pitchFamily="18" charset="0"/>
              </a:rPr>
              <a:t>(S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2</a:t>
            </a:r>
            <a:r>
              <a:rPr kumimoji="1" lang="zh-CN" altLang="en-US" sz="2800" b="1" baseline="30000" dirty="0" smtClean="0">
                <a:latin typeface="Times New Roman" pitchFamily="18" charset="0"/>
              </a:rPr>
              <a:t>－</a:t>
            </a:r>
            <a:r>
              <a:rPr kumimoji="1" lang="en-US" altLang="zh-CN" sz="2800" b="1" dirty="0" smtClean="0">
                <a:latin typeface="Times New Roman" pitchFamily="18" charset="0"/>
              </a:rPr>
              <a:t>) &gt;</a:t>
            </a:r>
            <a:r>
              <a:rPr kumimoji="1" lang="zh-CN" altLang="zh-CN" sz="2800" b="1" i="1" dirty="0" smtClean="0">
                <a:latin typeface="宋体" charset="-122"/>
              </a:rPr>
              <a:t>α</a:t>
            </a:r>
            <a:r>
              <a:rPr kumimoji="1" lang="en-US" altLang="zh-CN" sz="2800" b="1" dirty="0" smtClean="0">
                <a:latin typeface="Times New Roman" pitchFamily="18" charset="0"/>
              </a:rPr>
              <a:t>(</a:t>
            </a:r>
            <a:r>
              <a:rPr kumimoji="1" lang="en-US" altLang="zh-CN" sz="2800" b="1" dirty="0" err="1" smtClean="0">
                <a:latin typeface="Times New Roman" pitchFamily="18" charset="0"/>
              </a:rPr>
              <a:t>Cl</a:t>
            </a:r>
            <a:r>
              <a:rPr kumimoji="1" lang="zh-CN" altLang="en-US" sz="2800" b="1" baseline="30000" dirty="0" smtClean="0">
                <a:latin typeface="Times New Roman" pitchFamily="18" charset="0"/>
              </a:rPr>
              <a:t>－</a:t>
            </a:r>
            <a:r>
              <a:rPr kumimoji="1" lang="en-US" altLang="zh-CN" sz="2800" b="1" dirty="0" smtClean="0">
                <a:latin typeface="Times New Roman" pitchFamily="18" charset="0"/>
              </a:rPr>
              <a:t>) </a:t>
            </a:r>
          </a:p>
          <a:p>
            <a:pPr>
              <a:lnSpc>
                <a:spcPct val="125000"/>
              </a:lnSpc>
            </a:pPr>
            <a:r>
              <a:rPr kumimoji="1" lang="en-US" altLang="zh-CN" sz="2800" b="1" dirty="0" smtClean="0">
                <a:latin typeface="Times New Roman" pitchFamily="18" charset="0"/>
              </a:rPr>
              <a:t>④ 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离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子的电子层构型</a:t>
            </a:r>
            <a:r>
              <a:rPr kumimoji="1" lang="en-US" altLang="zh-CN" sz="2800" b="1" dirty="0" smtClean="0">
                <a:latin typeface="Times New Roman" pitchFamily="18" charset="0"/>
              </a:rPr>
              <a:t>: (</a:t>
            </a:r>
            <a:r>
              <a:rPr kumimoji="1" lang="en-US" altLang="zh-CN" sz="2800" b="1" dirty="0">
                <a:latin typeface="Times New Roman" pitchFamily="18" charset="0"/>
              </a:rPr>
              <a:t>18+2)e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  <a:r>
              <a:rPr kumimoji="1" lang="en-US" altLang="zh-CN" sz="2800" b="1" dirty="0">
                <a:latin typeface="Times New Roman" pitchFamily="18" charset="0"/>
              </a:rPr>
              <a:t>, 18e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  <a:r>
              <a:rPr kumimoji="1" lang="en-US" altLang="zh-CN" sz="2800" b="1" dirty="0">
                <a:latin typeface="Times New Roman" pitchFamily="18" charset="0"/>
              </a:rPr>
              <a:t>&gt; 9</a:t>
            </a:r>
            <a:r>
              <a:rPr kumimoji="1" lang="zh-CN" altLang="en-US" sz="2800" b="1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17e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  <a:r>
              <a:rPr kumimoji="1" lang="en-US" altLang="zh-CN" sz="2800" b="1" dirty="0">
                <a:latin typeface="Times New Roman" pitchFamily="18" charset="0"/>
              </a:rPr>
              <a:t>&gt;8e</a:t>
            </a:r>
            <a:r>
              <a:rPr kumimoji="1" lang="en-US" altLang="zh-CN" sz="2800" b="1" baseline="30000" dirty="0">
                <a:latin typeface="Times New Roman" pitchFamily="18" charset="0"/>
              </a:rPr>
              <a:t>-</a:t>
            </a:r>
          </a:p>
          <a:p>
            <a:pPr>
              <a:lnSpc>
                <a:spcPct val="125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     </a:t>
            </a:r>
            <a:r>
              <a:rPr kumimoji="1" lang="zh-CN" altLang="en-US" sz="2800" b="1" dirty="0">
                <a:latin typeface="Times New Roman" pitchFamily="18" charset="0"/>
              </a:rPr>
              <a:t>如：</a:t>
            </a:r>
            <a:r>
              <a:rPr kumimoji="1" lang="zh-CN" altLang="zh-CN" sz="2800" b="1" i="1" dirty="0">
                <a:latin typeface="宋体" charset="-122"/>
              </a:rPr>
              <a:t>α</a:t>
            </a:r>
            <a:r>
              <a:rPr kumimoji="1" lang="en-US" altLang="zh-CN" sz="2800" b="1" dirty="0">
                <a:latin typeface="Times New Roman" pitchFamily="18" charset="0"/>
              </a:rPr>
              <a:t>(Cd</a:t>
            </a:r>
            <a:r>
              <a:rPr kumimoji="1" lang="en-US" altLang="zh-CN" sz="2800" b="1" baseline="30000" dirty="0">
                <a:latin typeface="Times New Roman" pitchFamily="18" charset="0"/>
              </a:rPr>
              <a:t>2+</a:t>
            </a:r>
            <a:r>
              <a:rPr kumimoji="1" lang="en-US" altLang="zh-CN" sz="2800" b="1" dirty="0">
                <a:latin typeface="Times New Roman" pitchFamily="18" charset="0"/>
              </a:rPr>
              <a:t>) &gt;</a:t>
            </a:r>
            <a:r>
              <a:rPr kumimoji="1" lang="zh-CN" altLang="zh-CN" sz="2800" b="1" i="1" dirty="0">
                <a:latin typeface="宋体" charset="-122"/>
              </a:rPr>
              <a:t>α</a:t>
            </a:r>
            <a:r>
              <a:rPr kumimoji="1" lang="en-US" altLang="zh-CN" sz="2800" b="1" dirty="0">
                <a:latin typeface="Times New Roman" pitchFamily="18" charset="0"/>
              </a:rPr>
              <a:t>(Ca</a:t>
            </a:r>
            <a:r>
              <a:rPr kumimoji="1" lang="en-US" altLang="zh-CN" sz="2800" b="1" baseline="30000" dirty="0">
                <a:latin typeface="Times New Roman" pitchFamily="18" charset="0"/>
              </a:rPr>
              <a:t>2+</a:t>
            </a:r>
            <a:r>
              <a:rPr kumimoji="1" lang="en-US" altLang="zh-CN" sz="2800" b="1" dirty="0">
                <a:latin typeface="Times New Roman" pitchFamily="18" charset="0"/>
              </a:rPr>
              <a:t>)</a:t>
            </a:r>
            <a:r>
              <a:rPr kumimoji="1" lang="zh-CN" altLang="en-US" sz="2800" b="1" dirty="0">
                <a:latin typeface="Times New Roman" pitchFamily="18" charset="0"/>
              </a:rPr>
              <a:t>； </a:t>
            </a:r>
            <a:r>
              <a:rPr kumimoji="1" lang="zh-CN" altLang="zh-CN" sz="2800" b="1" i="1" dirty="0">
                <a:latin typeface="宋体" charset="-122"/>
              </a:rPr>
              <a:t>α</a:t>
            </a:r>
            <a:r>
              <a:rPr kumimoji="1" lang="en-US" altLang="zh-CN" sz="2800" b="1" dirty="0">
                <a:latin typeface="Times New Roman" pitchFamily="18" charset="0"/>
              </a:rPr>
              <a:t>(Cu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) &gt;</a:t>
            </a:r>
            <a:r>
              <a:rPr kumimoji="1" lang="zh-CN" altLang="zh-CN" sz="2800" b="1" i="1" dirty="0">
                <a:latin typeface="宋体" charset="-122"/>
              </a:rPr>
              <a:t>α</a:t>
            </a:r>
            <a:r>
              <a:rPr kumimoji="1" lang="en-US" altLang="zh-CN" sz="2800" b="1" dirty="0">
                <a:latin typeface="Times New Roman" pitchFamily="18" charset="0"/>
              </a:rPr>
              <a:t>(Na</a:t>
            </a:r>
            <a:r>
              <a:rPr kumimoji="1" lang="en-US" altLang="zh-CN" sz="2800" b="1" baseline="30000" dirty="0">
                <a:latin typeface="Times New Roman" pitchFamily="18" charset="0"/>
              </a:rPr>
              <a:t>+</a:t>
            </a:r>
            <a:r>
              <a:rPr kumimoji="1" lang="en-US" altLang="zh-CN" sz="2800" b="1" dirty="0">
                <a:latin typeface="Times New Roman" pitchFamily="18" charset="0"/>
              </a:rPr>
              <a:t>) </a:t>
            </a:r>
          </a:p>
          <a:p>
            <a:pPr>
              <a:lnSpc>
                <a:spcPct val="125000"/>
              </a:lnSpc>
            </a:pPr>
            <a:r>
              <a:rPr kumimoji="1" lang="en-US" altLang="zh-CN" sz="2800" b="1" dirty="0">
                <a:latin typeface="Times New Roman" pitchFamily="18" charset="0"/>
              </a:rPr>
              <a:t>      </a:t>
            </a:r>
            <a:r>
              <a:rPr kumimoji="1" lang="en-US" altLang="zh-CN" sz="2800" b="1" i="1" dirty="0">
                <a:latin typeface="Times New Roman" pitchFamily="18" charset="0"/>
              </a:rPr>
              <a:t>r</a:t>
            </a:r>
            <a:r>
              <a:rPr kumimoji="1" lang="en-US" altLang="zh-CN" sz="2800" b="1" dirty="0">
                <a:latin typeface="Times New Roman" pitchFamily="18" charset="0"/>
              </a:rPr>
              <a:t>/pm     97             99               96            95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6200" y="10180"/>
            <a:ext cx="36102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3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）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离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子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的电子构型</a:t>
            </a:r>
            <a:endParaRPr kumimoji="1" lang="en-US" altLang="zh-C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28600" y="653416"/>
            <a:ext cx="8839200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① 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0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电子构型</a:t>
            </a:r>
            <a:r>
              <a:rPr kumimoji="1" lang="zh-CN" altLang="en-US" sz="2400" b="1" dirty="0" smtClean="0">
                <a:latin typeface="Times New Roman" pitchFamily="18" charset="0"/>
              </a:rPr>
              <a:t>： 最外层没有电子的离子，如</a:t>
            </a:r>
            <a:r>
              <a:rPr kumimoji="1" lang="en-US" altLang="zh-CN" sz="2400" b="1" dirty="0" smtClean="0">
                <a:latin typeface="Times New Roman" pitchFamily="18" charset="0"/>
              </a:rPr>
              <a:t>H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</a:t>
            </a:r>
            <a:r>
              <a:rPr kumimoji="1" lang="zh-CN" altLang="zh-CN" sz="2400" b="1" dirty="0" smtClean="0">
                <a:latin typeface="宋体" charset="-122"/>
              </a:rPr>
              <a:t>。</a:t>
            </a:r>
          </a:p>
          <a:p>
            <a:pPr>
              <a:lnSpc>
                <a:spcPct val="125000"/>
              </a:lnSpc>
            </a:pPr>
            <a:r>
              <a:rPr kumimoji="1" lang="zh-CN" altLang="en-US" sz="2400" b="1" dirty="0" smtClean="0">
                <a:latin typeface="Times New Roman" pitchFamily="18" charset="0"/>
              </a:rPr>
              <a:t>②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 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电子构型（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）</a:t>
            </a:r>
            <a:r>
              <a:rPr kumimoji="1" lang="zh-CN" altLang="en-US" sz="2400" b="1" dirty="0" smtClean="0">
                <a:latin typeface="Times New Roman" pitchFamily="18" charset="0"/>
              </a:rPr>
              <a:t>：</a:t>
            </a:r>
            <a:r>
              <a:rPr kumimoji="1" lang="zh-CN" altLang="en-US" sz="2400" b="1" dirty="0" smtClean="0">
                <a:latin typeface="Times New Roman" pitchFamily="18" charset="0"/>
              </a:rPr>
              <a:t>最外</a:t>
            </a:r>
            <a:r>
              <a:rPr kumimoji="1" lang="zh-CN" altLang="en-US" sz="2400" b="1" dirty="0" smtClean="0">
                <a:latin typeface="Times New Roman" pitchFamily="18" charset="0"/>
              </a:rPr>
              <a:t>层有</a:t>
            </a:r>
            <a:r>
              <a:rPr kumimoji="1" lang="en-US" altLang="zh-CN" sz="2400" b="1" dirty="0" smtClean="0">
                <a:latin typeface="Times New Roman" pitchFamily="18" charset="0"/>
              </a:rPr>
              <a:t>2</a:t>
            </a:r>
            <a:r>
              <a:rPr kumimoji="1" lang="zh-CN" altLang="en-US" sz="2400" b="1" dirty="0" smtClean="0">
                <a:latin typeface="Times New Roman" pitchFamily="18" charset="0"/>
              </a:rPr>
              <a:t>个电</a:t>
            </a:r>
            <a:r>
              <a:rPr kumimoji="1" lang="zh-CN" altLang="en-US" sz="2400" b="1" dirty="0" smtClean="0">
                <a:latin typeface="Times New Roman" pitchFamily="18" charset="0"/>
              </a:rPr>
              <a:t>子的离子</a:t>
            </a:r>
            <a:r>
              <a:rPr kumimoji="1" lang="zh-CN" altLang="en-US" sz="2400" b="1" dirty="0" smtClean="0">
                <a:latin typeface="Times New Roman" pitchFamily="18" charset="0"/>
              </a:rPr>
              <a:t>，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    </a:t>
            </a:r>
            <a:r>
              <a:rPr kumimoji="1" lang="zh-CN" altLang="en-US" sz="2400" b="1" dirty="0" smtClean="0">
                <a:latin typeface="Times New Roman" pitchFamily="18" charset="0"/>
              </a:rPr>
              <a:t>如</a:t>
            </a:r>
            <a:r>
              <a:rPr kumimoji="1" lang="en-US" altLang="zh-CN" sz="2400" b="1" dirty="0" smtClean="0">
                <a:latin typeface="Times New Roman" pitchFamily="18" charset="0"/>
              </a:rPr>
              <a:t>Li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en-US" altLang="zh-CN" sz="2400" b="1" dirty="0" smtClean="0">
                <a:latin typeface="Times New Roman" pitchFamily="18" charset="0"/>
              </a:rPr>
              <a:t>,</a:t>
            </a: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Be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2+ </a:t>
            </a:r>
            <a:r>
              <a:rPr kumimoji="1" lang="zh-CN" altLang="en-US" sz="2400" b="1" dirty="0" smtClean="0">
                <a:latin typeface="Times New Roman" pitchFamily="18" charset="0"/>
              </a:rPr>
              <a:t>等。</a:t>
            </a:r>
            <a:endParaRPr kumimoji="1" lang="zh-CN" altLang="en-US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2400" b="1" dirty="0" smtClean="0">
                <a:latin typeface="Times New Roman" pitchFamily="18" charset="0"/>
              </a:rPr>
              <a:t>③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 8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电子构型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（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np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6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）</a:t>
            </a:r>
            <a:r>
              <a:rPr kumimoji="1" lang="zh-CN" altLang="en-US" sz="2400" b="1" dirty="0" smtClean="0">
                <a:latin typeface="Times New Roman" pitchFamily="18" charset="0"/>
              </a:rPr>
              <a:t>：最</a:t>
            </a:r>
            <a:r>
              <a:rPr kumimoji="1" lang="zh-CN" altLang="en-US" sz="2400" b="1" dirty="0" smtClean="0">
                <a:latin typeface="Times New Roman" pitchFamily="18" charset="0"/>
              </a:rPr>
              <a:t>外层</a:t>
            </a:r>
            <a:r>
              <a:rPr kumimoji="1" lang="zh-CN" altLang="en-US" sz="2400" b="1" dirty="0" smtClean="0">
                <a:latin typeface="Times New Roman" pitchFamily="18" charset="0"/>
              </a:rPr>
              <a:t>有</a:t>
            </a:r>
            <a:r>
              <a:rPr kumimoji="1" lang="en-US" altLang="zh-CN" sz="2400" b="1" dirty="0" smtClean="0">
                <a:latin typeface="Times New Roman" pitchFamily="18" charset="0"/>
              </a:rPr>
              <a:t>8</a:t>
            </a:r>
            <a:r>
              <a:rPr kumimoji="1" lang="zh-CN" altLang="en-US" sz="2400" b="1" dirty="0" smtClean="0">
                <a:latin typeface="Times New Roman" pitchFamily="18" charset="0"/>
              </a:rPr>
              <a:t>个</a:t>
            </a:r>
            <a:r>
              <a:rPr kumimoji="1" lang="zh-CN" altLang="en-US" sz="2400" b="1" dirty="0" smtClean="0">
                <a:latin typeface="Times New Roman" pitchFamily="18" charset="0"/>
              </a:rPr>
              <a:t>电子的离</a:t>
            </a:r>
            <a:r>
              <a:rPr kumimoji="1" lang="zh-CN" altLang="en-US" sz="2400" b="1" dirty="0" smtClean="0">
                <a:latin typeface="Times New Roman" pitchFamily="18" charset="0"/>
              </a:rPr>
              <a:t>子，   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   </a:t>
            </a:r>
            <a:r>
              <a:rPr kumimoji="1" lang="zh-CN" altLang="en-US" sz="2400" b="1" dirty="0" smtClean="0">
                <a:latin typeface="Times New Roman" pitchFamily="18" charset="0"/>
              </a:rPr>
              <a:t>如</a:t>
            </a:r>
            <a:r>
              <a:rPr kumimoji="1" lang="en-US" altLang="zh-CN" sz="2400" b="1" dirty="0" smtClean="0">
                <a:latin typeface="Times New Roman" pitchFamily="18" charset="0"/>
              </a:rPr>
              <a:t>Na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en-US" altLang="zh-CN" sz="2400" b="1" dirty="0" smtClean="0">
                <a:latin typeface="Times New Roman" pitchFamily="18" charset="0"/>
              </a:rPr>
              <a:t>, </a:t>
            </a:r>
            <a:r>
              <a:rPr kumimoji="1" lang="en-US" altLang="zh-CN" sz="2400" b="1" dirty="0" smtClean="0">
                <a:latin typeface="Times New Roman" pitchFamily="18" charset="0"/>
              </a:rPr>
              <a:t>Ca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2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zh-CN" altLang="en-US" sz="2400" b="1" dirty="0" smtClean="0">
                <a:latin typeface="Times New Roman" pitchFamily="18" charset="0"/>
              </a:rPr>
              <a:t>等。 </a:t>
            </a:r>
            <a:endParaRPr kumimoji="1" lang="zh-CN" altLang="en-US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④ 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9~17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电子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构型（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np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6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nd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1~9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）</a:t>
            </a:r>
            <a:r>
              <a:rPr kumimoji="1" lang="zh-CN" altLang="en-US" sz="2400" b="1" dirty="0" smtClean="0">
                <a:latin typeface="Times New Roman" pitchFamily="18" charset="0"/>
              </a:rPr>
              <a:t>：最</a:t>
            </a:r>
            <a:r>
              <a:rPr kumimoji="1" lang="zh-CN" altLang="en-US" sz="2400" b="1" dirty="0" smtClean="0">
                <a:latin typeface="Times New Roman" pitchFamily="18" charset="0"/>
              </a:rPr>
              <a:t>外层</a:t>
            </a:r>
            <a:r>
              <a:rPr kumimoji="1" lang="zh-CN" altLang="en-US" sz="2400" b="1" dirty="0" smtClean="0">
                <a:latin typeface="Times New Roman" pitchFamily="18" charset="0"/>
              </a:rPr>
              <a:t>有</a:t>
            </a:r>
            <a:r>
              <a:rPr kumimoji="1" lang="en-US" altLang="zh-CN" sz="2400" b="1" dirty="0" smtClean="0">
                <a:latin typeface="Times New Roman" pitchFamily="18" charset="0"/>
              </a:rPr>
              <a:t>9~17</a:t>
            </a:r>
            <a:r>
              <a:rPr kumimoji="1" lang="zh-CN" altLang="en-US" sz="2400" b="1" dirty="0" smtClean="0">
                <a:latin typeface="Times New Roman" pitchFamily="18" charset="0"/>
              </a:rPr>
              <a:t>个</a:t>
            </a:r>
            <a:r>
              <a:rPr kumimoji="1" lang="zh-CN" altLang="en-US" sz="2400" b="1" dirty="0" smtClean="0">
                <a:latin typeface="Times New Roman" pitchFamily="18" charset="0"/>
              </a:rPr>
              <a:t>电</a:t>
            </a:r>
            <a:r>
              <a:rPr kumimoji="1" lang="zh-CN" altLang="en-US" sz="2400" b="1" dirty="0" smtClean="0">
                <a:latin typeface="Times New Roman" pitchFamily="18" charset="0"/>
              </a:rPr>
              <a:t>子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   </a:t>
            </a:r>
            <a:r>
              <a:rPr kumimoji="1" lang="zh-CN" altLang="en-US" sz="2400" b="1" dirty="0" smtClean="0">
                <a:latin typeface="Times New Roman" pitchFamily="18" charset="0"/>
              </a:rPr>
              <a:t>的</a:t>
            </a:r>
            <a:r>
              <a:rPr kumimoji="1" lang="zh-CN" altLang="en-US" sz="2400" b="1" dirty="0" smtClean="0">
                <a:latin typeface="Times New Roman" pitchFamily="18" charset="0"/>
              </a:rPr>
              <a:t>离</a:t>
            </a:r>
            <a:r>
              <a:rPr kumimoji="1" lang="zh-CN" altLang="en-US" sz="2400" b="1" dirty="0" smtClean="0">
                <a:latin typeface="Times New Roman" pitchFamily="18" charset="0"/>
              </a:rPr>
              <a:t>子，具有不饱和电子构型，如</a:t>
            </a:r>
            <a:r>
              <a:rPr kumimoji="1" lang="en-US" altLang="zh-CN" sz="2400" b="1" dirty="0" smtClean="0">
                <a:latin typeface="Times New Roman" pitchFamily="18" charset="0"/>
              </a:rPr>
              <a:t>Fe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2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en-US" altLang="zh-CN" sz="2400" b="1" dirty="0" smtClean="0">
                <a:latin typeface="Times New Roman" pitchFamily="18" charset="0"/>
              </a:rPr>
              <a:t>, </a:t>
            </a:r>
            <a:r>
              <a:rPr kumimoji="1" lang="en-US" altLang="zh-CN" sz="2400" b="1" dirty="0" smtClean="0">
                <a:latin typeface="Times New Roman" pitchFamily="18" charset="0"/>
              </a:rPr>
              <a:t>Cr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3+ </a:t>
            </a:r>
            <a:r>
              <a:rPr kumimoji="1" lang="zh-CN" altLang="en-US" sz="2400" b="1" dirty="0" smtClean="0">
                <a:latin typeface="Times New Roman" pitchFamily="18" charset="0"/>
              </a:rPr>
              <a:t>等。 </a:t>
            </a:r>
            <a:endParaRPr kumimoji="1" lang="en-US" altLang="zh-CN" sz="2400" b="1" baseline="30000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⑤ 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18e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-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子构型（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np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6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nd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10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）</a:t>
            </a:r>
            <a:r>
              <a:rPr kumimoji="1" lang="zh-CN" altLang="en-US" sz="2400" b="1" dirty="0" smtClean="0">
                <a:latin typeface="Times New Roman" pitchFamily="18" charset="0"/>
              </a:rPr>
              <a:t>：最</a:t>
            </a:r>
            <a:r>
              <a:rPr kumimoji="1" lang="zh-CN" altLang="en-US" sz="2400" b="1" dirty="0" smtClean="0">
                <a:latin typeface="Times New Roman" pitchFamily="18" charset="0"/>
              </a:rPr>
              <a:t>外层</a:t>
            </a:r>
            <a:r>
              <a:rPr kumimoji="1" lang="zh-CN" altLang="en-US" sz="2400" b="1" dirty="0" smtClean="0">
                <a:latin typeface="Times New Roman" pitchFamily="18" charset="0"/>
              </a:rPr>
              <a:t>有</a:t>
            </a:r>
            <a:r>
              <a:rPr kumimoji="1" lang="en-US" altLang="zh-CN" sz="2400" b="1" dirty="0" smtClean="0">
                <a:latin typeface="Times New Roman" pitchFamily="18" charset="0"/>
              </a:rPr>
              <a:t>18</a:t>
            </a:r>
            <a:r>
              <a:rPr kumimoji="1" lang="zh-CN" altLang="en-US" sz="2400" b="1" dirty="0" smtClean="0">
                <a:latin typeface="Times New Roman" pitchFamily="18" charset="0"/>
              </a:rPr>
              <a:t>个</a:t>
            </a:r>
            <a:r>
              <a:rPr kumimoji="1" lang="zh-CN" altLang="en-US" sz="2400" b="1" dirty="0" smtClean="0">
                <a:latin typeface="Times New Roman" pitchFamily="18" charset="0"/>
              </a:rPr>
              <a:t>电子</a:t>
            </a:r>
            <a:r>
              <a:rPr kumimoji="1" lang="zh-CN" altLang="en-US" sz="2400" b="1" dirty="0" smtClean="0">
                <a:latin typeface="Times New Roman" pitchFamily="18" charset="0"/>
              </a:rPr>
              <a:t>的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    </a:t>
            </a:r>
            <a:r>
              <a:rPr kumimoji="1" lang="zh-CN" altLang="en-US" sz="2400" b="1" dirty="0" smtClean="0">
                <a:latin typeface="Times New Roman" pitchFamily="18" charset="0"/>
              </a:rPr>
              <a:t>离子</a:t>
            </a:r>
            <a:r>
              <a:rPr kumimoji="1" lang="zh-CN" altLang="en-US" sz="2400" b="1" dirty="0" smtClean="0">
                <a:latin typeface="Times New Roman" pitchFamily="18" charset="0"/>
              </a:rPr>
              <a:t>，</a:t>
            </a:r>
            <a:r>
              <a:rPr kumimoji="1" lang="zh-CN" altLang="en-US" sz="2400" b="1" dirty="0" smtClean="0">
                <a:latin typeface="Times New Roman" pitchFamily="18" charset="0"/>
              </a:rPr>
              <a:t>如</a:t>
            </a:r>
            <a:r>
              <a:rPr kumimoji="1" lang="en-US" altLang="zh-CN" sz="2400" b="1" dirty="0" smtClean="0">
                <a:latin typeface="Times New Roman" pitchFamily="18" charset="0"/>
              </a:rPr>
              <a:t>Ag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en-US" altLang="zh-CN" sz="2400" b="1" dirty="0" smtClean="0">
                <a:latin typeface="Times New Roman" pitchFamily="18" charset="0"/>
              </a:rPr>
              <a:t>, </a:t>
            </a:r>
            <a:r>
              <a:rPr kumimoji="1" lang="en-US" altLang="zh-CN" sz="2400" b="1" dirty="0" smtClean="0">
                <a:latin typeface="Times New Roman" pitchFamily="18" charset="0"/>
              </a:rPr>
              <a:t>Cd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2+ </a:t>
            </a:r>
            <a:r>
              <a:rPr kumimoji="1" lang="zh-CN" altLang="en-US" sz="2400" b="1" dirty="0" smtClean="0">
                <a:latin typeface="Times New Roman" pitchFamily="18" charset="0"/>
              </a:rPr>
              <a:t>等。 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⑥</a:t>
            </a: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(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18+2)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电子构</a:t>
            </a: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itchFamily="18" charset="0"/>
              </a:rPr>
              <a:t>型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[(n-1)s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(n-1p)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6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(n-1)d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10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ns</a:t>
            </a:r>
            <a:r>
              <a:rPr kumimoji="1" lang="en-US" altLang="zh-CN" sz="24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en-US" altLang="zh-CN" sz="2400" b="1" dirty="0" smtClean="0">
                <a:solidFill>
                  <a:srgbClr val="FF0000"/>
                </a:solidFill>
                <a:latin typeface="Times New Roman" pitchFamily="18" charset="0"/>
              </a:rPr>
              <a:t>]</a:t>
            </a:r>
            <a:r>
              <a:rPr kumimoji="1" lang="zh-CN" altLang="en-US" sz="2400" b="1" dirty="0" smtClean="0">
                <a:latin typeface="Times New Roman" pitchFamily="18" charset="0"/>
              </a:rPr>
              <a:t>：</a:t>
            </a:r>
            <a:r>
              <a:rPr kumimoji="1" lang="zh-CN" altLang="en-US" sz="2400" b="1" dirty="0" smtClean="0">
                <a:latin typeface="Times New Roman" pitchFamily="18" charset="0"/>
              </a:rPr>
              <a:t>次外</a:t>
            </a:r>
            <a:r>
              <a:rPr kumimoji="1" lang="zh-CN" altLang="en-US" sz="2400" b="1" dirty="0" smtClean="0">
                <a:latin typeface="Times New Roman" pitchFamily="18" charset="0"/>
              </a:rPr>
              <a:t>层有</a:t>
            </a:r>
            <a:r>
              <a:rPr kumimoji="1" lang="en-US" altLang="zh-CN" sz="2400" b="1" dirty="0" smtClean="0">
                <a:latin typeface="Times New Roman" pitchFamily="18" charset="0"/>
              </a:rPr>
              <a:t>18</a:t>
            </a:r>
            <a:r>
              <a:rPr kumimoji="1" lang="zh-CN" altLang="en-US" sz="2400" b="1" dirty="0" smtClean="0">
                <a:latin typeface="Times New Roman" pitchFamily="18" charset="0"/>
              </a:rPr>
              <a:t>个电子，</a:t>
            </a:r>
            <a:endParaRPr kumimoji="1" lang="en-US" altLang="zh-CN" sz="2400" b="1" dirty="0" smtClean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400" b="1" dirty="0" smtClean="0">
                <a:latin typeface="Times New Roman" pitchFamily="18" charset="0"/>
              </a:rPr>
              <a:t> </a:t>
            </a:r>
            <a:r>
              <a:rPr kumimoji="1" lang="en-US" altLang="zh-CN" sz="2400" b="1" dirty="0" smtClean="0">
                <a:latin typeface="Times New Roman" pitchFamily="18" charset="0"/>
              </a:rPr>
              <a:t>    </a:t>
            </a:r>
            <a:r>
              <a:rPr kumimoji="1" lang="zh-CN" altLang="en-US" sz="2400" b="1" dirty="0" smtClean="0">
                <a:latin typeface="Times New Roman" pitchFamily="18" charset="0"/>
              </a:rPr>
              <a:t>最</a:t>
            </a:r>
            <a:r>
              <a:rPr kumimoji="1" lang="zh-CN" altLang="en-US" sz="2400" b="1" dirty="0" smtClean="0">
                <a:latin typeface="Times New Roman" pitchFamily="18" charset="0"/>
              </a:rPr>
              <a:t>外层有</a:t>
            </a:r>
            <a:r>
              <a:rPr kumimoji="1" lang="en-US" altLang="zh-CN" sz="2400" b="1" dirty="0" smtClean="0">
                <a:latin typeface="Times New Roman" pitchFamily="18" charset="0"/>
              </a:rPr>
              <a:t>2</a:t>
            </a:r>
            <a:r>
              <a:rPr kumimoji="1" lang="zh-CN" altLang="en-US" sz="2400" b="1" dirty="0" smtClean="0">
                <a:latin typeface="Times New Roman" pitchFamily="18" charset="0"/>
              </a:rPr>
              <a:t>个电子的离</a:t>
            </a:r>
            <a:r>
              <a:rPr kumimoji="1" lang="zh-CN" altLang="en-US" sz="2400" b="1" dirty="0" smtClean="0">
                <a:latin typeface="Times New Roman" pitchFamily="18" charset="0"/>
              </a:rPr>
              <a:t>子</a:t>
            </a:r>
            <a:r>
              <a:rPr kumimoji="1" lang="zh-CN" altLang="en-US" sz="2400" b="1" dirty="0" smtClean="0">
                <a:latin typeface="Times New Roman" pitchFamily="18" charset="0"/>
              </a:rPr>
              <a:t>，</a:t>
            </a:r>
            <a:r>
              <a:rPr kumimoji="1" lang="zh-CN" altLang="en-US" sz="2400" b="1" dirty="0" smtClean="0">
                <a:latin typeface="Times New Roman" pitchFamily="18" charset="0"/>
              </a:rPr>
              <a:t>如</a:t>
            </a:r>
            <a:r>
              <a:rPr kumimoji="1" lang="en-US" altLang="zh-CN" sz="2400" b="1" dirty="0" smtClean="0">
                <a:latin typeface="Times New Roman" pitchFamily="18" charset="0"/>
              </a:rPr>
              <a:t>Pb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2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+ </a:t>
            </a:r>
            <a:r>
              <a:rPr kumimoji="1" lang="en-US" altLang="zh-CN" sz="2400" b="1" dirty="0" smtClean="0">
                <a:latin typeface="Times New Roman" pitchFamily="18" charset="0"/>
              </a:rPr>
              <a:t>, </a:t>
            </a:r>
            <a:r>
              <a:rPr kumimoji="1" lang="en-US" altLang="zh-CN" sz="2400" b="1" dirty="0" smtClean="0">
                <a:latin typeface="Times New Roman" pitchFamily="18" charset="0"/>
              </a:rPr>
              <a:t>Bi</a:t>
            </a:r>
            <a:r>
              <a:rPr kumimoji="1" lang="en-US" altLang="zh-CN" sz="2400" b="1" baseline="30000" dirty="0" smtClean="0">
                <a:latin typeface="Times New Roman" pitchFamily="18" charset="0"/>
              </a:rPr>
              <a:t>3+ </a:t>
            </a:r>
            <a:r>
              <a:rPr kumimoji="1" lang="zh-CN" altLang="en-US" sz="2400" b="1" dirty="0" smtClean="0">
                <a:latin typeface="Times New Roman" pitchFamily="18" charset="0"/>
              </a:rPr>
              <a:t>等。 </a:t>
            </a:r>
            <a:r>
              <a:rPr kumimoji="1" lang="en-US" altLang="zh-CN" sz="2400" b="1" dirty="0" smtClean="0">
                <a:latin typeface="Times New Roman" pitchFamily="18" charset="0"/>
              </a:rPr>
              <a:t>    </a:t>
            </a:r>
            <a:endParaRPr kumimoji="1" lang="en-US" altLang="zh-CN" sz="2400" b="1" dirty="0">
              <a:latin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533400"/>
            <a:ext cx="3657600" cy="708025"/>
          </a:xfrm>
        </p:spPr>
        <p:txBody>
          <a:bodyPr/>
          <a:lstStyle/>
          <a:p>
            <a:pPr algn="l" eaLnBrk="1" hangingPunct="1"/>
            <a:r>
              <a:rPr lang="zh-CN" altLang="en-US" sz="2800" b="1" dirty="0" smtClean="0">
                <a:solidFill>
                  <a:schemeClr val="tx1"/>
                </a:solidFill>
                <a:latin typeface="Times New Roman" pitchFamily="18" charset="0"/>
              </a:rPr>
              <a:t>影响离子变形性因素</a:t>
            </a:r>
            <a:r>
              <a:rPr lang="en-US" altLang="zh-CN" sz="2800" b="1" dirty="0" smtClean="0">
                <a:solidFill>
                  <a:schemeClr val="tx1"/>
                </a:solidFill>
                <a:latin typeface="Times New Roman" pitchFamily="18" charset="0"/>
              </a:rPr>
              <a:t>:</a:t>
            </a:r>
            <a:endParaRPr lang="zh-CN" altLang="en-US" sz="2800" b="1" dirty="0" smtClean="0">
              <a:solidFill>
                <a:schemeClr val="tx1"/>
              </a:solidFill>
              <a:latin typeface="Times New Roman" pitchFamily="18" charset="0"/>
            </a:endParaRP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371600"/>
            <a:ext cx="8153400" cy="2514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2400" b="1" dirty="0" smtClean="0">
                <a:latin typeface="Times New Roman" pitchFamily="18" charset="0"/>
              </a:rPr>
              <a:t> 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3</a:t>
            </a:r>
            <a:r>
              <a:rPr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个因素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: </a:t>
            </a:r>
            <a:r>
              <a:rPr lang="zh-CN" altLang="en-US" sz="2800" b="1" dirty="0" smtClean="0">
                <a:latin typeface="Times New Roman" pitchFamily="18" charset="0"/>
              </a:rPr>
              <a:t>离子电荷、离子半径、外层电子构型。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zh-CN" altLang="en-US" sz="2800" b="1" dirty="0" smtClean="0">
                <a:latin typeface="Times New Roman" pitchFamily="18" charset="0"/>
              </a:rPr>
              <a:t>  用极化率 </a:t>
            </a:r>
            <a:r>
              <a:rPr lang="el-GR" altLang="zh-CN" sz="2800" b="1" i="1" dirty="0" smtClean="0">
                <a:latin typeface="Times New Roman" pitchFamily="18" charset="0"/>
                <a:sym typeface="Symbol" pitchFamily="18" charset="2"/>
              </a:rPr>
              <a:t></a:t>
            </a:r>
            <a:r>
              <a:rPr lang="zh-CN" altLang="en-US" sz="2800" b="1" dirty="0" smtClean="0">
                <a:latin typeface="Times New Roman" pitchFamily="18" charset="0"/>
                <a:sym typeface="Symbol" pitchFamily="18" charset="2"/>
              </a:rPr>
              <a:t> </a:t>
            </a:r>
            <a:r>
              <a:rPr lang="zh-CN" altLang="en-US" sz="2800" b="1" dirty="0" smtClean="0">
                <a:latin typeface="Times New Roman" pitchFamily="18" charset="0"/>
              </a:rPr>
              <a:t>表示变形性， </a:t>
            </a:r>
            <a:r>
              <a:rPr lang="el-GR" altLang="zh-CN" sz="2800" b="1" i="1" dirty="0" smtClean="0">
                <a:solidFill>
                  <a:srgbClr val="FF0000"/>
                </a:solidFill>
                <a:latin typeface="Times New Roman" pitchFamily="18" charset="0"/>
                <a:sym typeface="Symbol" pitchFamily="18" charset="2"/>
              </a:rPr>
              <a:t></a:t>
            </a:r>
            <a:r>
              <a:rPr lang="el-GR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↑，变形性↑</a:t>
            </a:r>
          </a:p>
          <a:p>
            <a:pPr marL="0" indent="0" eaLnBrk="1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）简单阴离子：</a:t>
            </a:r>
          </a:p>
          <a:p>
            <a:pPr eaLnBrk="1" hangingPunct="1">
              <a:lnSpc>
                <a:spcPct val="110000"/>
              </a:lnSpc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 外层电子构型相同：半径↑，负电荷↑，则</a:t>
            </a:r>
            <a:r>
              <a:rPr lang="el-GR" altLang="zh-CN" sz="2800" b="1" i="1" dirty="0" smtClean="0">
                <a:solidFill>
                  <a:srgbClr val="3116FC"/>
                </a:solidFill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</a:t>
            </a:r>
            <a:r>
              <a:rPr lang="zh-CN" altLang="en-US" sz="2800" b="1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↑，变形性↑。</a:t>
            </a:r>
          </a:p>
          <a:p>
            <a:pPr eaLnBrk="1" hangingPunct="1">
              <a:lnSpc>
                <a:spcPct val="90000"/>
              </a:lnSpc>
            </a:pPr>
            <a:endParaRPr lang="en-US" altLang="zh-CN" sz="2400" b="1" dirty="0" smtClean="0"/>
          </a:p>
        </p:txBody>
      </p:sp>
      <p:graphicFrame>
        <p:nvGraphicFramePr>
          <p:cNvPr id="196706" name="Group 98"/>
          <p:cNvGraphicFramePr>
            <a:graphicFrameLocks noGrp="1"/>
          </p:cNvGraphicFramePr>
          <p:nvPr>
            <p:ph sz="quarter" idx="2"/>
          </p:nvPr>
        </p:nvGraphicFramePr>
        <p:xfrm>
          <a:off x="609600" y="4267200"/>
          <a:ext cx="4248150" cy="1828800"/>
        </p:xfrm>
        <a:graphic>
          <a:graphicData uri="http://schemas.openxmlformats.org/drawingml/2006/table">
            <a:tbl>
              <a:tblPr/>
              <a:tblGrid>
                <a:gridCol w="990600"/>
                <a:gridCol w="762000"/>
                <a:gridCol w="914400"/>
                <a:gridCol w="838200"/>
                <a:gridCol w="74295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2823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例</a:t>
                      </a: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2823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F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Cl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Br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I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99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r</a:t>
                      </a:r>
                      <a:r>
                        <a:rPr kumimoji="1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p</a:t>
                      </a:r>
                      <a:r>
                        <a:rPr kumimoji="1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/pm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136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181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195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216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075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l-GR" altLang="zh-CN" sz="18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  <a:sym typeface="Symbol" pitchFamily="18" charset="2"/>
                        </a:rPr>
                        <a:t></a:t>
                      </a:r>
                      <a:endParaRPr kumimoji="1" lang="en-US" altLang="zh-CN" sz="1800" b="1" i="1" u="none" strike="noStrike" cap="none" normalizeH="0" baseline="0" smtClean="0">
                        <a:ln>
                          <a:noFill/>
                        </a:ln>
                        <a:solidFill>
                          <a:srgbClr val="3116FC"/>
                        </a:solidFill>
                        <a:effectLst/>
                        <a:latin typeface="Times New Roman" pitchFamily="18" charset="0"/>
                        <a:ea typeface="宋体" charset="-122"/>
                        <a:cs typeface="Times New Roman" pitchFamily="18" charset="0"/>
                        <a:sym typeface="Symbol" pitchFamily="18" charset="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1.16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4.07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5.31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7.90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8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变形性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小                                        大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96612" name="Group 4"/>
          <p:cNvGraphicFramePr>
            <a:graphicFrameLocks noGrp="1"/>
          </p:cNvGraphicFramePr>
          <p:nvPr>
            <p:ph sz="quarter" idx="3"/>
          </p:nvPr>
        </p:nvGraphicFramePr>
        <p:xfrm>
          <a:off x="5208588" y="4267200"/>
          <a:ext cx="3249612" cy="1828800"/>
        </p:xfrm>
        <a:graphic>
          <a:graphicData uri="http://schemas.openxmlformats.org/drawingml/2006/table">
            <a:tbl>
              <a:tblPr/>
              <a:tblGrid>
                <a:gridCol w="876550"/>
                <a:gridCol w="1186531"/>
                <a:gridCol w="1186531"/>
              </a:tblGrid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2823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例</a:t>
                      </a: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2823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F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O</a:t>
                      </a:r>
                      <a:r>
                        <a:rPr kumimoji="1" lang="en-US" altLang="zh-CN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2</a:t>
                      </a:r>
                      <a:r>
                        <a:rPr kumimoji="1" lang="zh-CN" altLang="en-US" sz="1800" b="1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－</a:t>
                      </a: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1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r</a:t>
                      </a:r>
                      <a:r>
                        <a:rPr kumimoji="1" lang="en-US" altLang="zh-CN" sz="1800" b="1" i="0" u="none" strike="noStrike" cap="none" normalizeH="0" baseline="-250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p</a:t>
                      </a: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/pm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 130       &lt;      140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6634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l-GR" altLang="zh-CN" sz="1800" b="1" i="1" u="none" strike="noStrike" cap="none" normalizeH="0" baseline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  <a:sym typeface="Symbol" pitchFamily="18" charset="2"/>
                        </a:rPr>
                        <a:t></a:t>
                      </a:r>
                      <a:endParaRPr kumimoji="1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charset="-122"/>
                        <a:cs typeface="Times New Roman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  1.16      &lt;      4.32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44805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变形性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    </a:t>
                      </a:r>
                      <a:r>
                        <a:rPr kumimoji="1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rPr>
                        <a:t>小                          大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8660" name="Line 100"/>
          <p:cNvSpPr>
            <a:spLocks noChangeShapeType="1"/>
          </p:cNvSpPr>
          <p:nvPr/>
        </p:nvSpPr>
        <p:spPr bwMode="auto">
          <a:xfrm>
            <a:off x="2025650" y="5867400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7" name="Line 100"/>
          <p:cNvSpPr>
            <a:spLocks noChangeShapeType="1"/>
          </p:cNvSpPr>
          <p:nvPr/>
        </p:nvSpPr>
        <p:spPr bwMode="auto">
          <a:xfrm>
            <a:off x="6781800" y="5867400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AE815C-7850-42D1-8F02-433A1B032BFB}" type="slidenum">
              <a:rPr lang="en-US" altLang="zh-CN" smtClean="0"/>
              <a:pPr>
                <a:defRPr/>
              </a:pPr>
              <a:t>26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3544888" cy="708025"/>
          </a:xfrm>
        </p:spPr>
        <p:txBody>
          <a:bodyPr/>
          <a:lstStyle/>
          <a:p>
            <a:pPr algn="l" eaLnBrk="1" hangingPunct="1"/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）阳离子</a:t>
            </a:r>
            <a:r>
              <a:rPr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:</a:t>
            </a:r>
            <a:endParaRPr lang="zh-CN" altLang="en-US" sz="2800" b="1" dirty="0" smtClean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12762" y="838200"/>
            <a:ext cx="8250238" cy="41148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zh-CN" altLang="en-US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a</a:t>
            </a:r>
            <a:r>
              <a:rPr lang="zh-CN" altLang="en-US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外层电子构型相同：</a:t>
            </a:r>
            <a:r>
              <a:rPr lang="en-US" altLang="zh-CN" sz="2800" b="1" i="1" dirty="0" smtClean="0">
                <a:latin typeface="Times New Roman" pitchFamily="18" charset="0"/>
                <a:cs typeface="Times New Roman" pitchFamily="18" charset="0"/>
              </a:rPr>
              <a:t>Z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,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变形性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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     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8e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外层阳离子；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     阳离子     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Na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&gt;   Mg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2+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&gt;  Al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3+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  Z               1              2            3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变形性         大          →          小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zh-CN" altLang="en-US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（</a:t>
            </a:r>
            <a:r>
              <a:rPr lang="en-US" altLang="zh-CN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zh-CN" altLang="en-US" sz="2800" b="1" dirty="0" smtClean="0">
                <a:solidFill>
                  <a:srgbClr val="FF2823"/>
                </a:solidFill>
                <a:latin typeface="Times New Roman" pitchFamily="18" charset="0"/>
                <a:cs typeface="Times New Roman" pitchFamily="18" charset="0"/>
              </a:rPr>
              <a:t>）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外层电子构型相同，</a:t>
            </a:r>
            <a:r>
              <a:rPr lang="en-US" altLang="zh-CN" sz="2800" b="1" i="1" dirty="0" smtClean="0">
                <a:latin typeface="Times New Roman" pitchFamily="18" charset="0"/>
                <a:cs typeface="Times New Roman" pitchFamily="18" charset="0"/>
              </a:rPr>
              <a:t>Z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相同，</a:t>
            </a:r>
            <a:r>
              <a:rPr lang="en-US" altLang="zh-CN" sz="2800" b="1" i="1" dirty="0" smtClean="0">
                <a:latin typeface="Times New Roman" pitchFamily="18" charset="0"/>
                <a:cs typeface="Times New Roman" pitchFamily="18" charset="0"/>
              </a:rPr>
              <a:t>r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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，变形性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</a:t>
            </a:r>
            <a:endParaRPr lang="zh-CN" altLang="en-US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       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Na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K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Rb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Cs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+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</a:t>
            </a:r>
          </a:p>
          <a:p>
            <a:pPr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Mg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2+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Ca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2+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Sr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2+ 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&lt; Ba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2+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eaLnBrk="1" hangingPunct="1"/>
            <a:endParaRPr lang="en-US" altLang="zh-CN" sz="2600" b="1" dirty="0" smtClean="0"/>
          </a:p>
          <a:p>
            <a:pPr eaLnBrk="1" hangingPunct="1"/>
            <a:endParaRPr lang="en-US" altLang="zh-CN" sz="2600" dirty="0" smtClean="0"/>
          </a:p>
        </p:txBody>
      </p:sp>
      <p:sp>
        <p:nvSpPr>
          <p:cNvPr id="69636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533400" y="4419600"/>
            <a:ext cx="79248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2823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（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2823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c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2823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）</a:t>
            </a:r>
            <a:r>
              <a:rPr kumimoji="0" lang="en-US" altLang="zh-CN" sz="2800" b="1" i="1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Z 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相同，</a:t>
            </a:r>
            <a:r>
              <a:rPr kumimoji="0" lang="en-US" altLang="zh-CN" sz="2800" b="1" i="1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r 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相近，电子构型影响：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A5002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例    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        Cd</a:t>
            </a:r>
            <a:r>
              <a:rPr kumimoji="0" lang="en-US" altLang="zh-CN" sz="28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2+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&gt;   Ca</a:t>
            </a:r>
            <a:r>
              <a:rPr kumimoji="0" lang="en-US" altLang="zh-CN" sz="28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2+                    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Ag</a:t>
            </a:r>
            <a:r>
              <a:rPr kumimoji="0" lang="en-US" altLang="zh-CN" sz="28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 &gt;    K</a:t>
            </a:r>
            <a:r>
              <a:rPr kumimoji="0" lang="en-US" altLang="zh-CN" sz="2800" b="1" i="0" u="none" strike="noStrike" kern="0" cap="none" spc="0" normalizeH="0" baseline="3000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+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 </a:t>
            </a:r>
            <a:r>
              <a:rPr kumimoji="0" lang="en-US" altLang="zh-CN" sz="28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r</a:t>
            </a:r>
            <a:r>
              <a:rPr kumimoji="0" lang="en-US" altLang="zh-CN" sz="2800" b="1" i="0" u="none" strike="noStrike" kern="0" cap="none" spc="0" normalizeH="0" baseline="-2500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p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/pm          126         133                97          99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</a:t>
            </a:r>
            <a:r>
              <a:rPr kumimoji="0" lang="zh-CN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电子构型     </a:t>
            </a: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18e           8e                18e         8e</a:t>
            </a:r>
            <a:endParaRPr kumimoji="0" lang="en-US" altLang="zh-CN" sz="2800" b="1" i="0" u="none" strike="noStrike" kern="0" cap="none" spc="0" normalizeH="0" baseline="3000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 </a:t>
            </a:r>
            <a:r>
              <a:rPr kumimoji="0" lang="en-US" altLang="zh-CN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2823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    </a:t>
            </a:r>
            <a:endParaRPr kumimoji="0" lang="en-US" altLang="zh-CN" sz="28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27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8" name="Picture 2" descr="CI2D0008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2835275"/>
            <a:ext cx="4343400" cy="185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5779" name="Text Box 3"/>
          <p:cNvSpPr txBox="1">
            <a:spLocks noChangeArrowheads="1"/>
          </p:cNvSpPr>
          <p:nvPr/>
        </p:nvSpPr>
        <p:spPr bwMode="auto">
          <a:xfrm>
            <a:off x="533400" y="258763"/>
            <a:ext cx="563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2. 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离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子极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化对化合物性质的影响</a:t>
            </a:r>
            <a:endParaRPr kumimoji="1" lang="zh-CN" altLang="en-US" sz="2800" b="1" dirty="0">
              <a:latin typeface="Times New Roman" pitchFamily="18" charset="0"/>
            </a:endParaRPr>
          </a:p>
        </p:txBody>
      </p:sp>
      <p:sp>
        <p:nvSpPr>
          <p:cNvPr id="75780" name="Text Box 4"/>
          <p:cNvSpPr txBox="1">
            <a:spLocks noChangeArrowheads="1"/>
          </p:cNvSpPr>
          <p:nvPr/>
        </p:nvSpPr>
        <p:spPr bwMode="auto">
          <a:xfrm>
            <a:off x="990600" y="960438"/>
            <a:ext cx="66294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800" b="1">
                <a:solidFill>
                  <a:srgbClr val="FF0000"/>
                </a:solidFill>
                <a:latin typeface="Times New Roman" pitchFamily="18" charset="0"/>
              </a:rPr>
              <a:t>① </a:t>
            </a:r>
            <a:r>
              <a:rPr kumimoji="1" lang="zh-CN" altLang="en-US" sz="2800" b="1">
                <a:solidFill>
                  <a:srgbClr val="FF0000"/>
                </a:solidFill>
                <a:latin typeface="Times New Roman" pitchFamily="18" charset="0"/>
              </a:rPr>
              <a:t>键型过渡</a:t>
            </a:r>
            <a:r>
              <a:rPr kumimoji="1" lang="en-US" altLang="zh-CN" sz="2800" b="1">
                <a:latin typeface="宋体" charset="-122"/>
              </a:rPr>
              <a:t>(</a:t>
            </a:r>
            <a:r>
              <a:rPr kumimoji="1" lang="zh-CN" altLang="en-US" sz="2800" b="1">
                <a:latin typeface="宋体" charset="-122"/>
              </a:rPr>
              <a:t>离子键向共价键过渡</a:t>
            </a:r>
            <a:r>
              <a:rPr kumimoji="1" lang="en-US" altLang="zh-CN" sz="2800" b="1">
                <a:latin typeface="宋体" charset="-122"/>
              </a:rPr>
              <a:t>)</a:t>
            </a:r>
          </a:p>
        </p:txBody>
      </p:sp>
      <p:sp>
        <p:nvSpPr>
          <p:cNvPr id="75781" name="Text Box 5"/>
          <p:cNvSpPr txBox="1">
            <a:spLocks noChangeArrowheads="1"/>
          </p:cNvSpPr>
          <p:nvPr/>
        </p:nvSpPr>
        <p:spPr bwMode="auto">
          <a:xfrm>
            <a:off x="1295400" y="4709517"/>
            <a:ext cx="7010400" cy="1538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ts val="600"/>
              </a:spcBef>
            </a:pPr>
            <a:r>
              <a:rPr kumimoji="1" lang="zh-CN" altLang="zh-CN" sz="2800" i="1" dirty="0">
                <a:latin typeface="Times New Roman" pitchFamily="18" charset="0"/>
              </a:rPr>
              <a:t>                                 </a:t>
            </a:r>
            <a:r>
              <a:rPr kumimoji="1" lang="en-US" altLang="zh-CN" sz="2800" dirty="0">
                <a:latin typeface="Times New Roman" pitchFamily="18" charset="0"/>
              </a:rPr>
              <a:t>Ag</a:t>
            </a:r>
            <a:r>
              <a:rPr kumimoji="1" lang="en-US" altLang="zh-CN" sz="2800" baseline="30000" dirty="0">
                <a:latin typeface="Times New Roman" pitchFamily="18" charset="0"/>
              </a:rPr>
              <a:t>+    </a:t>
            </a:r>
            <a:r>
              <a:rPr kumimoji="1" lang="en-US" altLang="zh-CN" sz="2800" dirty="0">
                <a:latin typeface="Times New Roman" pitchFamily="18" charset="0"/>
              </a:rPr>
              <a:t>I</a:t>
            </a:r>
            <a:r>
              <a:rPr kumimoji="1" lang="zh-CN" altLang="en-US" sz="2800" baseline="30000" dirty="0">
                <a:latin typeface="Times New Roman" pitchFamily="18" charset="0"/>
              </a:rPr>
              <a:t>－</a:t>
            </a:r>
            <a:endParaRPr kumimoji="1" lang="zh-CN" altLang="en-US" sz="2800" i="1" dirty="0">
              <a:latin typeface="Times New Roman" pitchFamily="18" charset="0"/>
            </a:endParaRPr>
          </a:p>
          <a:p>
            <a:pPr>
              <a:spcBef>
                <a:spcPts val="600"/>
              </a:spcBef>
            </a:pPr>
            <a:r>
              <a:rPr kumimoji="1" lang="en-US" altLang="zh-CN" sz="2800" i="1" dirty="0">
                <a:latin typeface="Times New Roman" pitchFamily="18" charset="0"/>
              </a:rPr>
              <a:t>r</a:t>
            </a:r>
            <a:r>
              <a:rPr kumimoji="1" lang="en-US" altLang="zh-CN" sz="2800" dirty="0">
                <a:latin typeface="Times New Roman" pitchFamily="18" charset="0"/>
              </a:rPr>
              <a:t>/pm</a:t>
            </a:r>
            <a:r>
              <a:rPr kumimoji="1" lang="zh-CN" altLang="en-US" sz="2800" dirty="0">
                <a:latin typeface="Times New Roman" pitchFamily="18" charset="0"/>
              </a:rPr>
              <a:t>　　　　　　</a:t>
            </a:r>
            <a:r>
              <a:rPr kumimoji="1" lang="en-US" altLang="zh-CN" sz="2800" dirty="0">
                <a:latin typeface="Times New Roman" pitchFamily="18" charset="0"/>
              </a:rPr>
              <a:t>126+216 (= 342)</a:t>
            </a:r>
          </a:p>
          <a:p>
            <a:pPr>
              <a:spcBef>
                <a:spcPts val="600"/>
              </a:spcBef>
            </a:pPr>
            <a:r>
              <a:rPr kumimoji="1" lang="en-US" altLang="zh-CN" sz="2800" i="1" dirty="0">
                <a:latin typeface="Times New Roman" pitchFamily="18" charset="0"/>
              </a:rPr>
              <a:t>R</a:t>
            </a:r>
            <a:r>
              <a:rPr kumimoji="1" lang="en-US" altLang="zh-CN" sz="2800" baseline="-25000" dirty="0">
                <a:latin typeface="Times New Roman" pitchFamily="18" charset="0"/>
              </a:rPr>
              <a:t>0</a:t>
            </a:r>
            <a:r>
              <a:rPr kumimoji="1" lang="en-US" altLang="zh-CN" sz="2800" dirty="0">
                <a:latin typeface="Times New Roman" pitchFamily="18" charset="0"/>
              </a:rPr>
              <a:t>/pm                      299</a:t>
            </a:r>
          </a:p>
        </p:txBody>
      </p:sp>
      <p:sp>
        <p:nvSpPr>
          <p:cNvPr id="75782" name="Line 6"/>
          <p:cNvSpPr>
            <a:spLocks noChangeShapeType="1"/>
          </p:cNvSpPr>
          <p:nvPr/>
        </p:nvSpPr>
        <p:spPr bwMode="auto">
          <a:xfrm>
            <a:off x="2908300" y="2794000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stealth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75783" name="Rectangle 7"/>
          <p:cNvSpPr>
            <a:spLocks noChangeArrowheads="1"/>
          </p:cNvSpPr>
          <p:nvPr/>
        </p:nvSpPr>
        <p:spPr bwMode="auto">
          <a:xfrm>
            <a:off x="1143000" y="1828800"/>
            <a:ext cx="50292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 dirty="0">
                <a:latin typeface="Times New Roman" pitchFamily="18" charset="0"/>
              </a:rPr>
              <a:t>如：</a:t>
            </a:r>
            <a:r>
              <a:rPr kumimoji="1" lang="en-US" altLang="zh-CN" sz="2800" b="1" dirty="0" err="1">
                <a:latin typeface="Times New Roman" pitchFamily="18" charset="0"/>
              </a:rPr>
              <a:t>AgF</a:t>
            </a:r>
            <a:r>
              <a:rPr kumimoji="1" lang="en-US" altLang="zh-CN" sz="2800" b="1" dirty="0">
                <a:latin typeface="Times New Roman" pitchFamily="18" charset="0"/>
              </a:rPr>
              <a:t>   </a:t>
            </a:r>
            <a:r>
              <a:rPr kumimoji="1" lang="en-US" altLang="zh-CN" sz="2800" b="1" dirty="0" err="1">
                <a:latin typeface="Times New Roman" pitchFamily="18" charset="0"/>
              </a:rPr>
              <a:t>AgCl</a:t>
            </a:r>
            <a:r>
              <a:rPr kumimoji="1" lang="en-US" altLang="zh-CN" sz="2800" b="1" dirty="0">
                <a:latin typeface="Times New Roman" pitchFamily="18" charset="0"/>
              </a:rPr>
              <a:t>   </a:t>
            </a:r>
            <a:r>
              <a:rPr kumimoji="1" lang="en-US" altLang="zh-CN" sz="2800" b="1" dirty="0" err="1">
                <a:latin typeface="Times New Roman" pitchFamily="18" charset="0"/>
              </a:rPr>
              <a:t>AgBr</a:t>
            </a:r>
            <a:r>
              <a:rPr kumimoji="1" lang="en-US" altLang="zh-CN" sz="2800" b="1" dirty="0">
                <a:latin typeface="Times New Roman" pitchFamily="18" charset="0"/>
              </a:rPr>
              <a:t>   </a:t>
            </a:r>
            <a:r>
              <a:rPr kumimoji="1" lang="en-US" altLang="zh-CN" sz="2800" b="1" dirty="0" err="1">
                <a:latin typeface="Times New Roman" pitchFamily="18" charset="0"/>
              </a:rPr>
              <a:t>AgI</a:t>
            </a:r>
            <a:endParaRPr kumimoji="1" lang="en-US" altLang="zh-CN" sz="2800" b="1" dirty="0">
              <a:latin typeface="Times New Roman" pitchFamily="18" charset="0"/>
            </a:endParaRPr>
          </a:p>
        </p:txBody>
      </p:sp>
      <p:sp>
        <p:nvSpPr>
          <p:cNvPr id="75784" name="Text Box 8"/>
          <p:cNvSpPr txBox="1">
            <a:spLocks noChangeArrowheads="1"/>
          </p:cNvSpPr>
          <p:nvPr/>
        </p:nvSpPr>
        <p:spPr bwMode="auto">
          <a:xfrm>
            <a:off x="6172200" y="4048125"/>
            <a:ext cx="23495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核间距缩短。</a:t>
            </a:r>
            <a:endParaRPr kumimoji="1" lang="zh-CN" altLang="en-US" sz="2800" b="1" dirty="0">
              <a:latin typeface="Times New Roman" pitchFamily="18" charset="0"/>
            </a:endParaRPr>
          </a:p>
        </p:txBody>
      </p:sp>
      <p:sp>
        <p:nvSpPr>
          <p:cNvPr id="75785" name="Rectangle 9"/>
          <p:cNvSpPr>
            <a:spLocks noChangeArrowheads="1"/>
          </p:cNvSpPr>
          <p:nvPr/>
        </p:nvSpPr>
        <p:spPr bwMode="auto">
          <a:xfrm>
            <a:off x="1524000" y="2492375"/>
            <a:ext cx="12668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>
                <a:latin typeface="Times New Roman" pitchFamily="18" charset="0"/>
              </a:rPr>
              <a:t>离子键</a:t>
            </a:r>
          </a:p>
        </p:txBody>
      </p:sp>
      <p:sp>
        <p:nvSpPr>
          <p:cNvPr id="75786" name="Rectangle 10"/>
          <p:cNvSpPr>
            <a:spLocks noChangeArrowheads="1"/>
          </p:cNvSpPr>
          <p:nvPr/>
        </p:nvSpPr>
        <p:spPr bwMode="auto">
          <a:xfrm>
            <a:off x="4981575" y="2514600"/>
            <a:ext cx="12668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>
                <a:latin typeface="Times New Roman" pitchFamily="18" charset="0"/>
              </a:rPr>
              <a:t>共价键</a:t>
            </a: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28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4" name="Text Box 4"/>
          <p:cNvSpPr txBox="1">
            <a:spLocks noChangeArrowheads="1"/>
          </p:cNvSpPr>
          <p:nvPr/>
        </p:nvSpPr>
        <p:spPr bwMode="auto">
          <a:xfrm>
            <a:off x="533400" y="246518"/>
            <a:ext cx="7315200" cy="2191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②</a:t>
            </a:r>
            <a:r>
              <a:rPr kumimoji="1"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性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质改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变（熔沸点、溶解度降低）</a:t>
            </a:r>
            <a:endParaRPr kumimoji="1" lang="zh-CN" altLang="en-US" sz="2800" b="1" dirty="0">
              <a:solidFill>
                <a:srgbClr val="FF0000"/>
              </a:solidFill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     熔沸点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:</a:t>
            </a:r>
            <a:r>
              <a:rPr kumimoji="1" lang="en-US" altLang="zh-CN" sz="2800" b="1" dirty="0" smtClean="0">
                <a:latin typeface="Times New Roman" pitchFamily="18" charset="0"/>
              </a:rPr>
              <a:t> BeCl</a:t>
            </a:r>
            <a:r>
              <a:rPr kumimoji="1" lang="en-US" altLang="zh-CN" sz="2800" b="1" baseline="-25000" dirty="0" smtClean="0">
                <a:latin typeface="Times New Roman" pitchFamily="18" charset="0"/>
              </a:rPr>
              <a:t>2</a:t>
            </a:r>
            <a:r>
              <a:rPr kumimoji="1" lang="en-US" altLang="zh-CN" sz="2800" b="1" dirty="0" smtClean="0">
                <a:latin typeface="Times New Roman" pitchFamily="18" charset="0"/>
              </a:rPr>
              <a:t>﹤MgCl</a:t>
            </a:r>
            <a:r>
              <a:rPr kumimoji="1" lang="en-US" altLang="zh-CN" sz="2800" b="1" baseline="-25000" dirty="0" smtClean="0">
                <a:latin typeface="Times New Roman" pitchFamily="18" charset="0"/>
              </a:rPr>
              <a:t>2</a:t>
            </a:r>
            <a:r>
              <a:rPr kumimoji="1" lang="en-US" altLang="zh-CN" sz="2800" b="1" dirty="0" smtClean="0">
                <a:latin typeface="Times New Roman" pitchFamily="18" charset="0"/>
              </a:rPr>
              <a:t>﹤CaCl</a:t>
            </a:r>
            <a:r>
              <a:rPr kumimoji="1" lang="en-US" altLang="zh-CN" sz="2800" b="1" baseline="-25000" dirty="0" smtClean="0">
                <a:latin typeface="Times New Roman" pitchFamily="18" charset="0"/>
              </a:rPr>
              <a:t>2</a:t>
            </a:r>
            <a:r>
              <a:rPr kumimoji="1" lang="en-US" altLang="zh-CN" sz="2800" b="1" dirty="0" smtClean="0">
                <a:latin typeface="Times New Roman" pitchFamily="18" charset="0"/>
              </a:rPr>
              <a:t> </a:t>
            </a:r>
          </a:p>
          <a:p>
            <a:pPr>
              <a:lnSpc>
                <a:spcPct val="125000"/>
              </a:lnSpc>
            </a:pP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     溶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解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度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</a:rPr>
              <a:t>: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  </a:t>
            </a:r>
            <a:r>
              <a:rPr kumimoji="1" lang="en-US" altLang="zh-CN" sz="2800" b="1" dirty="0" err="1" smtClean="0">
                <a:latin typeface="Times New Roman" pitchFamily="18" charset="0"/>
              </a:rPr>
              <a:t>AgCl</a:t>
            </a:r>
            <a:r>
              <a:rPr kumimoji="1" lang="en-US" altLang="zh-CN" sz="2800" b="1" dirty="0" smtClean="0">
                <a:latin typeface="Times New Roman" pitchFamily="18" charset="0"/>
              </a:rPr>
              <a:t> </a:t>
            </a:r>
            <a:r>
              <a:rPr kumimoji="1" lang="en-US" altLang="zh-CN" sz="2800" b="1" dirty="0">
                <a:latin typeface="Times New Roman" pitchFamily="18" charset="0"/>
              </a:rPr>
              <a:t>&gt; </a:t>
            </a:r>
            <a:r>
              <a:rPr kumimoji="1" lang="en-US" altLang="zh-CN" sz="2800" b="1" dirty="0" err="1">
                <a:latin typeface="Times New Roman" pitchFamily="18" charset="0"/>
              </a:rPr>
              <a:t>AgBr</a:t>
            </a:r>
            <a:r>
              <a:rPr kumimoji="1" lang="en-US" altLang="zh-CN" sz="2800" b="1" dirty="0">
                <a:latin typeface="Times New Roman" pitchFamily="18" charset="0"/>
              </a:rPr>
              <a:t> &gt; </a:t>
            </a:r>
            <a:r>
              <a:rPr kumimoji="1" lang="en-US" altLang="zh-CN" sz="2800" b="1" dirty="0" err="1">
                <a:latin typeface="Times New Roman" pitchFamily="18" charset="0"/>
              </a:rPr>
              <a:t>AgI</a:t>
            </a:r>
            <a:endParaRPr kumimoji="1" lang="en-US" altLang="zh-CN" sz="2800" b="1" dirty="0">
              <a:latin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2800" b="1" dirty="0" smtClean="0">
                <a:latin typeface="Times New Roman" pitchFamily="18" charset="0"/>
              </a:rPr>
              <a:t>     </a:t>
            </a:r>
            <a:r>
              <a:rPr kumimoji="1" lang="en-US" altLang="zh-CN" sz="2800" b="1" dirty="0" err="1" smtClean="0">
                <a:latin typeface="Times New Roman" pitchFamily="18" charset="0"/>
              </a:rPr>
              <a:t>NaCl</a:t>
            </a:r>
            <a:r>
              <a:rPr kumimoji="1" lang="en-US" altLang="zh-CN" sz="2800" b="1" dirty="0" smtClean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易溶于水，</a:t>
            </a:r>
            <a:r>
              <a:rPr kumimoji="1" lang="en-US" altLang="zh-CN" sz="2800" b="1" dirty="0" err="1">
                <a:latin typeface="Times New Roman" pitchFamily="18" charset="0"/>
              </a:rPr>
              <a:t>CuCl</a:t>
            </a:r>
            <a:r>
              <a:rPr kumimoji="1" lang="en-US" altLang="zh-CN" sz="2800" b="1" dirty="0">
                <a:latin typeface="Times New Roman" pitchFamily="18" charset="0"/>
              </a:rPr>
              <a:t> </a:t>
            </a:r>
            <a:r>
              <a:rPr kumimoji="1" lang="zh-CN" altLang="en-US" sz="2800" b="1" dirty="0">
                <a:latin typeface="Times New Roman" pitchFamily="18" charset="0"/>
              </a:rPr>
              <a:t>难溶于水。             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533400" y="2676525"/>
            <a:ext cx="7696200" cy="3434715"/>
            <a:chOff x="533400" y="2524125"/>
            <a:chExt cx="7696200" cy="3434715"/>
          </a:xfrm>
        </p:grpSpPr>
        <p:sp>
          <p:nvSpPr>
            <p:cNvPr id="76802" name="Text Box 2"/>
            <p:cNvSpPr txBox="1">
              <a:spLocks noChangeArrowheads="1"/>
            </p:cNvSpPr>
            <p:nvPr/>
          </p:nvSpPr>
          <p:spPr bwMode="auto">
            <a:xfrm>
              <a:off x="533400" y="2524125"/>
              <a:ext cx="3886200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kumimoji="1" lang="en-US" altLang="zh-CN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③ 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晶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Times New Roman" pitchFamily="18" charset="0"/>
                </a:rPr>
                <a:t>型改变</a:t>
              </a:r>
            </a:p>
          </p:txBody>
        </p:sp>
        <p:graphicFrame>
          <p:nvGraphicFramePr>
            <p:cNvPr id="5" name="Group 62"/>
            <p:cNvGraphicFramePr>
              <a:graphicFrameLocks/>
            </p:cNvGraphicFramePr>
            <p:nvPr/>
          </p:nvGraphicFramePr>
          <p:xfrm>
            <a:off x="1066800" y="3200400"/>
            <a:ext cx="7162800" cy="2758440"/>
          </p:xfrm>
          <a:graphic>
            <a:graphicData uri="http://schemas.openxmlformats.org/drawingml/2006/table">
              <a:tbl>
                <a:tblPr/>
                <a:tblGrid>
                  <a:gridCol w="2667000"/>
                  <a:gridCol w="1371600"/>
                  <a:gridCol w="1219200"/>
                  <a:gridCol w="1905000"/>
                </a:tblGrid>
                <a:tr h="433611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化合物</a:t>
                        </a: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AgCl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err="1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AgBr</a:t>
                        </a:r>
                        <a:endPara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AgI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</a:tr>
                <a:tr h="549001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半径比</a:t>
                        </a:r>
                        <a:r>
                          <a:rPr kumimoji="1" lang="en-US" altLang="zh-CN" sz="2400" b="1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r</a:t>
                        </a:r>
                        <a:r>
                          <a:rPr kumimoji="1" lang="en-US" altLang="zh-CN" sz="2400" b="1" i="0" u="none" strike="noStrike" cap="none" normalizeH="0" baseline="3000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+</a:t>
                        </a: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 / </a:t>
                        </a:r>
                        <a:r>
                          <a:rPr kumimoji="1" lang="en-US" altLang="zh-CN" sz="2400" b="1" i="1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r </a:t>
                        </a:r>
                        <a:r>
                          <a:rPr kumimoji="1" lang="en-US" altLang="zh-CN" sz="2400" b="1" i="0" u="none" strike="noStrike" cap="none" normalizeH="0" baseline="3000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-</a:t>
                        </a: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 </a:t>
                        </a: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0.696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0.646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0.583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</a:tr>
                <a:tr h="688676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按半径比规则预言 </a:t>
                        </a: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err="1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NaCl</a:t>
                        </a:r>
                        <a:endPara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err="1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NaCl</a:t>
                        </a:r>
                        <a:endPara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rgbClr val="3116FC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NaCl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</a:tr>
                <a:tr h="606363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实际晶体构型 </a:t>
                        </a: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NaCl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NaCl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rgbClr val="3116FC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立方</a:t>
                        </a:r>
                        <a:r>
                          <a:rPr kumimoji="1" lang="en-US" altLang="zh-CN" sz="2400" b="1" i="0" u="none" strike="noStrike" cap="none" normalizeH="0" baseline="0" dirty="0" err="1" smtClean="0">
                            <a:ln>
                              <a:noFill/>
                            </a:ln>
                            <a:solidFill>
                              <a:srgbClr val="3116FC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ZnS</a:t>
                        </a:r>
                        <a:endParaRPr kumimoji="1" lang="en-US" altLang="zh-CN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116FC"/>
                          </a:solidFill>
                          <a:effectLst/>
                          <a:latin typeface="Times New Roman" pitchFamily="18" charset="0"/>
                          <a:ea typeface="宋体" charset="-122"/>
                          <a:cs typeface="Times New Roman" pitchFamily="18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</a:tr>
                <a:tr h="433611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zh-CN" altLang="en-US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实际</a:t>
                        </a: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C.N. </a:t>
                        </a: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6:6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6:6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folHlink"/>
                          </a:buClr>
                          <a:buSzPct val="60000"/>
                          <a:buFont typeface="Wingdings" pitchFamily="2" charset="2"/>
                          <a:buNone/>
                          <a:tabLst/>
                        </a:pPr>
                        <a:r>
                          <a:rPr kumimoji="1" lang="en-US" altLang="zh-CN" sz="2400" b="1" i="0" u="none" strike="noStrike" cap="none" normalizeH="0" baseline="0" dirty="0" smtClean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 charset="-122"/>
                            <a:cs typeface="Times New Roman" pitchFamily="18" charset="0"/>
                          </a:rPr>
                          <a:t>4:4</a:t>
                        </a: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</a:tr>
              </a:tbl>
            </a:graphicData>
          </a:graphic>
        </p:graphicFrame>
      </p:grp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29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228600" y="914400"/>
            <a:ext cx="81534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kumimoji="1" lang="en-US" altLang="zh-CN" sz="3200" b="1" dirty="0">
                <a:latin typeface="Times New Roman" pitchFamily="18" charset="0"/>
              </a:rPr>
              <a:t>      </a:t>
            </a:r>
            <a:r>
              <a:rPr kumimoji="1" lang="zh-CN" altLang="en-US" sz="2800" b="1" dirty="0">
                <a:latin typeface="Times New Roman" pitchFamily="18" charset="0"/>
              </a:rPr>
              <a:t>晶体是由原子、离子或分子在空间按一定规律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周期性</a:t>
            </a:r>
            <a:r>
              <a:rPr kumimoji="1" lang="zh-CN" altLang="en-US" sz="2800" b="1" dirty="0">
                <a:latin typeface="Times New Roman" pitchFamily="18" charset="0"/>
              </a:rPr>
              <a:t>地重复排列构成的固体。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228600" y="2362200"/>
            <a:ext cx="8229600" cy="35814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（一）</a:t>
            </a:r>
            <a:r>
              <a:rPr lang="zh-CN" altLang="en-US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规则外</a:t>
            </a: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形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，晶体的晶面形状和大小不受外界  </a:t>
            </a:r>
            <a:endParaRPr lang="en-US" altLang="zh-CN" sz="2800" b="1" kern="0" dirty="0" smtClean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       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影响而保持恒定</a:t>
            </a: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（晶面角守恒定律）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；</a:t>
            </a:r>
            <a:endParaRPr lang="en-US" altLang="zh-CN" sz="2800" b="1" kern="0" dirty="0" smtClean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（二）</a:t>
            </a:r>
            <a:r>
              <a:rPr lang="zh-CN" altLang="en-US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固定熔</a:t>
            </a: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点；</a:t>
            </a:r>
            <a:endParaRPr lang="en-US" altLang="zh-CN" sz="2800" b="1" kern="0" dirty="0" smtClean="0">
              <a:solidFill>
                <a:srgbClr val="FF00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（三）</a:t>
            </a:r>
            <a:r>
              <a:rPr lang="zh-CN" altLang="en-US" sz="2800" b="1" kern="0" dirty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各向异性</a:t>
            </a:r>
            <a:r>
              <a:rPr lang="zh-CN" altLang="en-US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：导热、导电、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膨胀系数等物理</a:t>
            </a:r>
            <a:endParaRPr lang="en-US" altLang="zh-CN" sz="2800" b="1" kern="0" dirty="0" smtClean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rPr>
              <a:t> </a:t>
            </a:r>
            <a:r>
              <a:rPr lang="en-US" altLang="zh-CN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         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性质在晶体的不同方向有不同的性质；</a:t>
            </a:r>
            <a:endParaRPr lang="en-US" altLang="zh-CN" sz="2800" b="1" kern="0" dirty="0" smtClean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（四）周期性排列，具有特定的</a:t>
            </a:r>
            <a:r>
              <a:rPr lang="zh-CN" altLang="en-US" sz="2800" b="1" kern="0" dirty="0" smtClean="0">
                <a:solidFill>
                  <a:srgbClr val="FF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对称性</a:t>
            </a:r>
            <a:r>
              <a:rPr lang="zh-CN" altLang="en-US" sz="2800" b="1" kern="0" dirty="0" smtClean="0">
                <a:latin typeface="Times New Roman" pitchFamily="18" charset="0"/>
                <a:ea typeface="+mn-ea"/>
                <a:cs typeface="Times New Roman" pitchFamily="18" charset="0"/>
              </a:rPr>
              <a:t>。</a:t>
            </a:r>
            <a:endParaRPr lang="en-US" altLang="zh-CN" sz="2800" b="1" kern="0" dirty="0">
              <a:latin typeface="Times New Roman" pitchFamily="18" charset="0"/>
              <a:ea typeface="+mn-ea"/>
              <a:cs typeface="Times New Roman" pitchFamily="18" charset="0"/>
            </a:endParaRPr>
          </a:p>
          <a:p>
            <a:pPr marL="342900" indent="-342900">
              <a:lnSpc>
                <a:spcPct val="12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endParaRPr lang="zh-CN" altLang="en-US" sz="2800" b="1" kern="0" dirty="0">
              <a:latin typeface="+mn-lt"/>
              <a:ea typeface="+mn-ea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  <p:sp>
        <p:nvSpPr>
          <p:cNvPr id="8" name="Rectangle 2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152400" y="238780"/>
            <a:ext cx="5105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Clr>
                <a:schemeClr val="accent1"/>
              </a:buClr>
            </a:pP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2.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固体物质的宏观特征</a:t>
            </a:r>
            <a:endParaRPr kumimoji="1" lang="zh-CN" altLang="en-US" sz="2800" b="1" dirty="0">
              <a:solidFill>
                <a:srgbClr val="0000FF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5" name="Rectangle 1"/>
          <p:cNvSpPr>
            <a:spLocks noChangeArrowheads="1"/>
          </p:cNvSpPr>
          <p:nvPr/>
        </p:nvSpPr>
        <p:spPr bwMode="auto">
          <a:xfrm>
            <a:off x="228600" y="267214"/>
            <a:ext cx="85344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zh-CN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  </a:t>
            </a:r>
            <a:r>
              <a:rPr kumimoji="0" lang="zh-CN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指出</a:t>
            </a:r>
            <a:r>
              <a:rPr kumimoji="0" lang="en-US" altLang="zh-CN" sz="2800" b="1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AgCl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，</a:t>
            </a:r>
            <a:r>
              <a:rPr kumimoji="0" lang="en-US" altLang="zh-CN" sz="2800" b="1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AgBr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，</a:t>
            </a:r>
            <a:r>
              <a:rPr kumimoji="0" lang="en-US" altLang="zh-CN" sz="2800" b="1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AgI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这三种晶体的溶解度，并从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离子极化的角度</a:t>
            </a:r>
            <a:r>
              <a:rPr kumimoji="0" lang="zh-CN" altLang="en-US" sz="2800" b="1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宋体" pitchFamily="2" charset="-122"/>
                <a:cs typeface="Times New Roman" pitchFamily="18" charset="0"/>
              </a:rPr>
              <a:t>解释其原因？</a:t>
            </a:r>
            <a:endParaRPr kumimoji="0" lang="zh-CN" altLang="en-US" sz="2800" b="1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4800" y="1752600"/>
            <a:ext cx="8458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解答： 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Ag</a:t>
            </a:r>
            <a:r>
              <a:rPr lang="en-US" altLang="zh-CN" sz="2800" b="1" baseline="30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+</a:t>
            </a: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为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18e</a:t>
            </a:r>
            <a:r>
              <a:rPr lang="en-US" altLang="zh-CN" sz="2800" b="1" baseline="30000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构型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，具有较强的极化力和极化率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。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同时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Cl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Br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altLang="zh-CN" sz="2800" b="1" baseline="30000" dirty="0" smtClean="0">
                <a:latin typeface="Times New Roman" pitchFamily="18" charset="0"/>
                <a:cs typeface="Times New Roman" pitchFamily="18" charset="0"/>
              </a:rPr>
              <a:t>-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半径逐渐增大，极化率也越来越大，从而正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负离子电子云更容易变形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。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这就导致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AgCl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AgBr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AgI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的</a:t>
            </a: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键型从离子键向共价键过渡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，进而引起晶体类型由离子晶体向共价晶体过渡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。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因此，这三种晶体在水中的</a:t>
            </a:r>
            <a:r>
              <a:rPr lang="zh-CN" altLang="zh-CN" sz="28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溶解度依次降低</a:t>
            </a:r>
            <a:r>
              <a:rPr lang="zh-CN" altLang="zh-CN" sz="2800" b="1" dirty="0" smtClean="0">
                <a:latin typeface="Times New Roman" pitchFamily="18" charset="0"/>
                <a:cs typeface="Times New Roman" pitchFamily="18" charset="0"/>
              </a:rPr>
              <a:t>。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30</a:t>
            </a:fld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ext Box 2">
            <a:hlinkClick r:id="" action="ppaction://noaction"/>
          </p:cNvPr>
          <p:cNvSpPr txBox="1">
            <a:spLocks noChangeArrowheads="1"/>
          </p:cNvSpPr>
          <p:nvPr/>
        </p:nvSpPr>
        <p:spPr bwMode="auto">
          <a:xfrm>
            <a:off x="2286000" y="2133600"/>
            <a:ext cx="4800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</a:rPr>
              <a:t>14.4.1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</a:rPr>
              <a:t>原子晶体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</a:endParaRP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title"/>
          </p:nvPr>
        </p:nvSpPr>
        <p:spPr>
          <a:xfrm>
            <a:off x="1066800" y="685800"/>
            <a:ext cx="6477000" cy="715962"/>
          </a:xfrm>
        </p:spPr>
        <p:txBody>
          <a:bodyPr/>
          <a:lstStyle/>
          <a:p>
            <a:pPr algn="l" eaLnBrk="1" hangingPunct="1"/>
            <a:r>
              <a:rPr kumimoji="1" lang="en-US" altLang="zh-CN" sz="3600" b="1" dirty="0" smtClean="0">
                <a:solidFill>
                  <a:srgbClr val="006600"/>
                </a:solidFill>
                <a:latin typeface="Times New Roman" pitchFamily="18" charset="0"/>
              </a:rPr>
              <a:t>§14.4</a:t>
            </a:r>
            <a:r>
              <a:rPr kumimoji="1" lang="en-US" altLang="zh-CN" sz="36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宋体" charset="-122"/>
              </a:rPr>
              <a:t>原子晶体和</a:t>
            </a:r>
            <a:r>
              <a:rPr kumimoji="1" lang="zh-CN" altLang="en-US" sz="3600" b="1" dirty="0" smtClean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分子晶体</a:t>
            </a:r>
          </a:p>
        </p:txBody>
      </p:sp>
      <p:sp>
        <p:nvSpPr>
          <p:cNvPr id="77829" name="Rectangle 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286000" y="3200400"/>
            <a:ext cx="4114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14.4.2  </a:t>
            </a:r>
            <a:r>
              <a:rPr kumimoji="1" lang="zh-CN" altLang="en-US" sz="3200" b="1" dirty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分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子晶体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31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  <p:sp>
        <p:nvSpPr>
          <p:cNvPr id="5" name="Rectangle 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667000" y="152400"/>
            <a:ext cx="4114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14.4.1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原子晶体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7200" y="838200"/>
            <a:ext cx="7467600" cy="1301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0000FF"/>
                </a:solidFill>
              </a:rPr>
              <a:t>原子晶体：</a:t>
            </a:r>
            <a:r>
              <a:rPr lang="zh-CN" altLang="en-US" sz="2800" b="1" dirty="0" smtClean="0"/>
              <a:t>组成晶胞的质点是原子，质点间以</a:t>
            </a:r>
            <a:endParaRPr lang="en-US" altLang="zh-CN" sz="2800" b="1" dirty="0" smtClean="0"/>
          </a:p>
          <a:p>
            <a:pPr>
              <a:lnSpc>
                <a:spcPct val="150000"/>
              </a:lnSpc>
            </a:pPr>
            <a:r>
              <a:rPr lang="en-US" altLang="zh-CN" sz="2800" b="1" dirty="0" smtClean="0"/>
              <a:t>                   </a:t>
            </a:r>
            <a:r>
              <a:rPr lang="zh-CN" altLang="en-US" sz="2800" b="1" dirty="0" smtClean="0"/>
              <a:t>共价键相连，又称共价晶体。</a:t>
            </a:r>
            <a:endParaRPr lang="zh-CN" altLang="en-US" sz="2800" b="1" dirty="0"/>
          </a:p>
        </p:txBody>
      </p:sp>
      <p:sp>
        <p:nvSpPr>
          <p:cNvPr id="7" name="矩形 6"/>
          <p:cNvSpPr/>
          <p:nvPr/>
        </p:nvSpPr>
        <p:spPr>
          <a:xfrm>
            <a:off x="2209800" y="2133600"/>
            <a:ext cx="601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>
                <a:solidFill>
                  <a:srgbClr val="FF0000"/>
                </a:solidFill>
              </a:rPr>
              <a:t>硬度</a:t>
            </a:r>
            <a:r>
              <a:rPr lang="zh-CN" altLang="en-US" sz="2800" b="1" dirty="0" smtClean="0"/>
              <a:t>和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熔点</a:t>
            </a:r>
            <a:r>
              <a:rPr lang="zh-CN" altLang="en-US" sz="2800" b="1" dirty="0" smtClean="0"/>
              <a:t>比离子晶体高，延展性差。</a:t>
            </a:r>
            <a:endParaRPr lang="zh-CN" altLang="en-US" sz="2800" b="1" dirty="0"/>
          </a:p>
        </p:txBody>
      </p:sp>
      <p:grpSp>
        <p:nvGrpSpPr>
          <p:cNvPr id="15" name="组合 14"/>
          <p:cNvGrpSpPr/>
          <p:nvPr/>
        </p:nvGrpSpPr>
        <p:grpSpPr>
          <a:xfrm>
            <a:off x="1419225" y="3078193"/>
            <a:ext cx="6505575" cy="2332007"/>
            <a:chOff x="1952625" y="3048000"/>
            <a:chExt cx="6505575" cy="2332007"/>
          </a:xfrm>
        </p:grpSpPr>
        <p:grpSp>
          <p:nvGrpSpPr>
            <p:cNvPr id="12" name="组合 11"/>
            <p:cNvGrpSpPr/>
            <p:nvPr/>
          </p:nvGrpSpPr>
          <p:grpSpPr>
            <a:xfrm>
              <a:off x="1952625" y="3048000"/>
              <a:ext cx="2238375" cy="2286000"/>
              <a:chOff x="1952625" y="3048000"/>
              <a:chExt cx="2238375" cy="2286000"/>
            </a:xfrm>
          </p:grpSpPr>
          <p:pic>
            <p:nvPicPr>
              <p:cNvPr id="51202" name="Picture 2" descr="C:\Users\Administrator\Desktop\timg (2).jpg"/>
              <p:cNvPicPr>
                <a:picLocks noChangeAspect="1" noChangeArrowheads="1"/>
              </p:cNvPicPr>
              <p:nvPr/>
            </p:nvPicPr>
            <p:blipFill>
              <a:blip r:embed="rId2" cstate="print"/>
              <a:srcRect l="17333" t="9467" r="20000" b="19527"/>
              <a:stretch>
                <a:fillRect/>
              </a:stretch>
            </p:blipFill>
            <p:spPr bwMode="auto">
              <a:xfrm>
                <a:off x="1952625" y="3048000"/>
                <a:ext cx="2238375" cy="1905000"/>
              </a:xfrm>
              <a:prstGeom prst="rect">
                <a:avLst/>
              </a:prstGeom>
              <a:noFill/>
            </p:spPr>
          </p:pic>
          <p:sp>
            <p:nvSpPr>
              <p:cNvPr id="11" name="矩形 10"/>
              <p:cNvSpPr/>
              <p:nvPr/>
            </p:nvSpPr>
            <p:spPr>
              <a:xfrm>
                <a:off x="2209800" y="4839762"/>
                <a:ext cx="1524000" cy="494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000" dirty="0" smtClean="0"/>
                  <a:t>金刚石晶胞</a:t>
                </a:r>
                <a:endParaRPr lang="zh-CN" altLang="en-US" sz="2000" dirty="0"/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5334000" y="3048000"/>
              <a:ext cx="3124200" cy="2332007"/>
              <a:chOff x="5334000" y="3048000"/>
              <a:chExt cx="3124200" cy="2332007"/>
            </a:xfrm>
          </p:grpSpPr>
          <p:pic>
            <p:nvPicPr>
              <p:cNvPr id="51204" name="Picture 4" descr="C:\Users\Administrator\Desktop\timg (1).jp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 l="6568" t="7631" r="8177"/>
              <a:stretch>
                <a:fillRect/>
              </a:stretch>
            </p:blipFill>
            <p:spPr bwMode="auto">
              <a:xfrm>
                <a:off x="5334000" y="3048000"/>
                <a:ext cx="1828800" cy="2332007"/>
              </a:xfrm>
              <a:prstGeom prst="rect">
                <a:avLst/>
              </a:prstGeom>
              <a:noFill/>
            </p:spPr>
          </p:pic>
          <p:sp>
            <p:nvSpPr>
              <p:cNvPr id="13" name="矩形 12"/>
              <p:cNvSpPr/>
              <p:nvPr/>
            </p:nvSpPr>
            <p:spPr>
              <a:xfrm>
                <a:off x="7162800" y="3657600"/>
                <a:ext cx="1295400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000" dirty="0" smtClean="0"/>
                  <a:t>金刚石的晶体结构</a:t>
                </a:r>
                <a:endParaRPr lang="zh-CN" altLang="en-US" sz="2000" dirty="0"/>
              </a:p>
            </p:txBody>
          </p:sp>
        </p:grpSp>
      </p:grpSp>
      <p:sp>
        <p:nvSpPr>
          <p:cNvPr id="16" name="矩形 15"/>
          <p:cNvSpPr/>
          <p:nvPr/>
        </p:nvSpPr>
        <p:spPr>
          <a:xfrm>
            <a:off x="762000" y="5509736"/>
            <a:ext cx="77724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碳化硅（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SiC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）、石英（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SiO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）等都是原子晶体。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  <p:sp>
        <p:nvSpPr>
          <p:cNvPr id="5" name="Rectangle 8">
            <a:hlinkClick r:id="" action="ppaction://noaction"/>
          </p:cNvPr>
          <p:cNvSpPr>
            <a:spLocks noChangeArrowheads="1"/>
          </p:cNvSpPr>
          <p:nvPr/>
        </p:nvSpPr>
        <p:spPr bwMode="auto">
          <a:xfrm>
            <a:off x="2667000" y="152400"/>
            <a:ext cx="4114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14.4.2  </a:t>
            </a:r>
            <a:r>
              <a:rPr kumimoji="1" lang="zh-CN" altLang="en-US" sz="3200" b="1" dirty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分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子晶体</a:t>
            </a:r>
            <a:endParaRPr kumimoji="1" lang="zh-CN" altLang="en-US" sz="3200" b="1" dirty="0">
              <a:solidFill>
                <a:srgbClr val="006600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57200" y="838200"/>
            <a:ext cx="7848600" cy="1651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分子晶体：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组成晶胞的质点是分子，质点间的</a:t>
            </a:r>
            <a:endParaRPr lang="en-US" altLang="zh-CN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           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作用力是分子间的力（包括氢键），            </a:t>
            </a:r>
            <a:endParaRPr lang="en-US" altLang="zh-CN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25000"/>
              </a:lnSpc>
            </a:pP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                  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如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Cl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Br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I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、</a:t>
            </a:r>
            <a:r>
              <a:rPr lang="en-US" altLang="zh-CN" sz="2800" b="1" dirty="0" smtClean="0">
                <a:latin typeface="Times New Roman" pitchFamily="18" charset="0"/>
                <a:cs typeface="Times New Roman" pitchFamily="18" charset="0"/>
              </a:rPr>
              <a:t> CO</a:t>
            </a:r>
            <a:r>
              <a:rPr lang="en-US" altLang="zh-CN" sz="2800" b="1" baseline="-25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和</a:t>
            </a:r>
            <a:r>
              <a:rPr lang="en-US" altLang="zh-CN" sz="2800" b="1" dirty="0" err="1" smtClean="0">
                <a:latin typeface="Times New Roman" pitchFamily="18" charset="0"/>
                <a:cs typeface="Times New Roman" pitchFamily="18" charset="0"/>
              </a:rPr>
              <a:t>HCl</a:t>
            </a:r>
            <a:r>
              <a:rPr lang="zh-CN" altLang="en-US" sz="2800" b="1" dirty="0" smtClean="0">
                <a:latin typeface="Times New Roman" pitchFamily="18" charset="0"/>
                <a:cs typeface="Times New Roman" pitchFamily="18" charset="0"/>
              </a:rPr>
              <a:t>等。</a:t>
            </a:r>
            <a:endParaRPr lang="zh-CN" alt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3400" y="2614136"/>
            <a:ext cx="77724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 smtClean="0"/>
              <a:t>分子晶体物质普遍为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低熔点、低沸点、不导电。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286000" y="3552825"/>
            <a:ext cx="5562600" cy="2619375"/>
            <a:chOff x="2286000" y="3429000"/>
            <a:chExt cx="5562600" cy="2619375"/>
          </a:xfrm>
        </p:grpSpPr>
        <p:pic>
          <p:nvPicPr>
            <p:cNvPr id="52226" name="Picture 2" descr="C:\Users\Administrator\Desktop\timg.g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286000" y="3429000"/>
              <a:ext cx="2981325" cy="2619375"/>
            </a:xfrm>
            <a:prstGeom prst="rect">
              <a:avLst/>
            </a:prstGeom>
            <a:noFill/>
          </p:spPr>
        </p:pic>
        <p:sp>
          <p:nvSpPr>
            <p:cNvPr id="15" name="矩形 14"/>
            <p:cNvSpPr/>
            <p:nvPr/>
          </p:nvSpPr>
          <p:spPr>
            <a:xfrm>
              <a:off x="5486400" y="4551402"/>
              <a:ext cx="236220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dirty="0" smtClean="0">
                  <a:latin typeface="Times New Roman" pitchFamily="18" charset="0"/>
                  <a:cs typeface="Times New Roman" pitchFamily="18" charset="0"/>
                </a:rPr>
                <a:t>CO</a:t>
              </a:r>
              <a:r>
                <a:rPr lang="en-US" altLang="zh-CN" sz="2000" baseline="-25000" dirty="0" smtClean="0">
                  <a:latin typeface="Times New Roman" pitchFamily="18" charset="0"/>
                  <a:cs typeface="Times New Roman" pitchFamily="18" charset="0"/>
                </a:rPr>
                <a:t>2</a:t>
              </a:r>
              <a:r>
                <a:rPr lang="zh-CN" altLang="en-US" sz="2000" dirty="0" smtClean="0">
                  <a:latin typeface="Times New Roman" pitchFamily="18" charset="0"/>
                  <a:cs typeface="Times New Roman" pitchFamily="18" charset="0"/>
                </a:rPr>
                <a:t>分子</a:t>
              </a:r>
              <a:r>
                <a:rPr lang="zh-CN" altLang="en-US" sz="2000" dirty="0" smtClean="0"/>
                <a:t>的晶胞</a:t>
              </a:r>
              <a:endParaRPr lang="zh-CN" altLang="en-US" sz="20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 Box 2"/>
          <p:cNvSpPr txBox="1">
            <a:spLocks noChangeArrowheads="1"/>
          </p:cNvSpPr>
          <p:nvPr/>
        </p:nvSpPr>
        <p:spPr bwMode="auto">
          <a:xfrm>
            <a:off x="457200" y="1219200"/>
            <a:ext cx="7848600" cy="22344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3200" b="1" dirty="0">
                <a:latin typeface="Times New Roman" pitchFamily="18" charset="0"/>
              </a:rPr>
              <a:t>     </a:t>
            </a:r>
            <a:r>
              <a:rPr kumimoji="1" lang="en-US" altLang="zh-CN" sz="3200" b="1" dirty="0" smtClean="0">
                <a:latin typeface="Times New Roman" pitchFamily="18" charset="0"/>
              </a:rPr>
              <a:t>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金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属晶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体</a:t>
            </a:r>
            <a:r>
              <a:rPr kumimoji="1" lang="zh-CN" altLang="en-US" sz="2800" b="1" dirty="0" smtClean="0">
                <a:latin typeface="Times New Roman" pitchFamily="18" charset="0"/>
              </a:rPr>
              <a:t>：金</a:t>
            </a:r>
            <a:r>
              <a:rPr kumimoji="1" lang="zh-CN" altLang="en-US" sz="2800" b="1" dirty="0">
                <a:latin typeface="Times New Roman" pitchFamily="18" charset="0"/>
              </a:rPr>
              <a:t>属原子或离子彼此靠金属键结</a:t>
            </a:r>
            <a:r>
              <a:rPr kumimoji="1" lang="zh-CN" altLang="en-US" sz="2800" b="1" dirty="0" smtClean="0">
                <a:latin typeface="Times New Roman" pitchFamily="18" charset="0"/>
              </a:rPr>
              <a:t>合而成的。</a:t>
            </a:r>
            <a:endParaRPr kumimoji="1" lang="en-US" altLang="zh-CN" sz="2800" b="1" dirty="0" smtClean="0">
              <a:latin typeface="Times New Roman" pitchFamily="18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2800" b="1" dirty="0" smtClean="0">
                <a:latin typeface="Times New Roman" pitchFamily="18" charset="0"/>
              </a:rPr>
              <a:t>        </a:t>
            </a:r>
            <a:r>
              <a:rPr kumimoji="1" lang="zh-CN" altLang="en-US" sz="2800" b="1" dirty="0" smtClean="0">
                <a:latin typeface="Times New Roman" pitchFamily="18" charset="0"/>
              </a:rPr>
              <a:t>金</a:t>
            </a:r>
            <a:r>
              <a:rPr kumimoji="1" lang="zh-CN" altLang="en-US" sz="2800" b="1" dirty="0">
                <a:latin typeface="Times New Roman" pitchFamily="18" charset="0"/>
              </a:rPr>
              <a:t>属键没有方向性，金属晶体内原子以配位数高为特征。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143000" y="3657600"/>
            <a:ext cx="7239000" cy="2173982"/>
            <a:chOff x="990600" y="3895725"/>
            <a:chExt cx="7239000" cy="2173982"/>
          </a:xfrm>
        </p:grpSpPr>
        <p:sp>
          <p:nvSpPr>
            <p:cNvPr id="41987" name="Text Box 3"/>
            <p:cNvSpPr txBox="1">
              <a:spLocks noChangeArrowheads="1"/>
            </p:cNvSpPr>
            <p:nvPr/>
          </p:nvSpPr>
          <p:spPr bwMode="auto">
            <a:xfrm>
              <a:off x="990600" y="3895725"/>
              <a:ext cx="7239000" cy="523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kumimoji="1" lang="zh-CN" altLang="en-US" sz="2800" b="1" dirty="0">
                  <a:latin typeface="Times New Roman" pitchFamily="18" charset="0"/>
                </a:rPr>
                <a:t>金属晶体的结构：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Times New Roman" pitchFamily="18" charset="0"/>
                </a:rPr>
                <a:t>等径球</a:t>
              </a:r>
              <a:r>
                <a:rPr kumimoji="1" lang="zh-CN" altLang="en-US" sz="2800" b="1" dirty="0" smtClean="0">
                  <a:solidFill>
                    <a:srgbClr val="FF0000"/>
                  </a:solidFill>
                  <a:latin typeface="Times New Roman" pitchFamily="18" charset="0"/>
                </a:rPr>
                <a:t>的最紧密堆</a:t>
              </a:r>
              <a:r>
                <a:rPr kumimoji="1" lang="zh-CN" altLang="en-US" sz="2800" b="1" dirty="0">
                  <a:solidFill>
                    <a:srgbClr val="FF0000"/>
                  </a:solidFill>
                  <a:latin typeface="Times New Roman" pitchFamily="18" charset="0"/>
                </a:rPr>
                <a:t>积。</a:t>
              </a:r>
            </a:p>
          </p:txBody>
        </p:sp>
        <p:sp>
          <p:nvSpPr>
            <p:cNvPr id="41989" name="矩形 6"/>
            <p:cNvSpPr>
              <a:spLocks noChangeArrowheads="1"/>
            </p:cNvSpPr>
            <p:nvPr/>
          </p:nvSpPr>
          <p:spPr bwMode="auto">
            <a:xfrm>
              <a:off x="990600" y="4684712"/>
              <a:ext cx="7010400" cy="13849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800" b="1" dirty="0">
                  <a:latin typeface="Times New Roman" pitchFamily="18" charset="0"/>
                  <a:cs typeface="Times New Roman" pitchFamily="18" charset="0"/>
                </a:rPr>
                <a:t>金属晶体</a:t>
              </a:r>
              <a:r>
                <a:rPr lang="en-US" altLang="zh-CN" sz="2800" b="1" dirty="0">
                  <a:latin typeface="Times New Roman" pitchFamily="18" charset="0"/>
                  <a:cs typeface="Times New Roman" pitchFamily="18" charset="0"/>
                </a:rPr>
                <a:t>:  </a:t>
              </a:r>
              <a:r>
                <a:rPr lang="zh-CN" altLang="en-US" sz="2800" b="1" dirty="0">
                  <a:latin typeface="Times New Roman" pitchFamily="18" charset="0"/>
                  <a:cs typeface="Times New Roman" pitchFamily="18" charset="0"/>
                </a:rPr>
                <a:t>分属 </a:t>
              </a:r>
              <a:r>
                <a:rPr lang="zh-CN" altLang="en-US" sz="2800" b="1" dirty="0">
                  <a:solidFill>
                    <a:srgbClr val="0000FF"/>
                  </a:solidFill>
                  <a:latin typeface="Times New Roman" pitchFamily="18" charset="0"/>
                  <a:cs typeface="Times New Roman" pitchFamily="18" charset="0"/>
                </a:rPr>
                <a:t>立方、六方</a:t>
              </a:r>
              <a:r>
                <a:rPr lang="en-US" altLang="zh-CN" sz="2800" b="1" dirty="0">
                  <a:latin typeface="Times New Roman" pitchFamily="18" charset="0"/>
                  <a:cs typeface="Times New Roman" pitchFamily="18" charset="0"/>
                </a:rPr>
                <a:t>2</a:t>
              </a:r>
              <a:r>
                <a:rPr lang="zh-CN" altLang="en-US" sz="2800" b="1" dirty="0">
                  <a:latin typeface="Times New Roman" pitchFamily="18" charset="0"/>
                  <a:cs typeface="Times New Roman" pitchFamily="18" charset="0"/>
                </a:rPr>
                <a:t>个晶系</a:t>
              </a:r>
              <a:r>
                <a:rPr lang="en-US" altLang="zh-CN" sz="2800" b="1" dirty="0">
                  <a:latin typeface="Times New Roman" pitchFamily="18" charset="0"/>
                  <a:cs typeface="Times New Roman" pitchFamily="18" charset="0"/>
                </a:rPr>
                <a:t>, 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800" b="1" dirty="0">
                  <a:latin typeface="Times New Roman" pitchFamily="18" charset="0"/>
                  <a:cs typeface="Times New Roman" pitchFamily="18" charset="0"/>
                </a:rPr>
                <a:t> 共 </a:t>
              </a:r>
              <a:r>
                <a:rPr lang="en-US" altLang="zh-CN" sz="2800" b="1" dirty="0">
                  <a:latin typeface="Times New Roman" pitchFamily="18" charset="0"/>
                  <a:cs typeface="Times New Roman" pitchFamily="18" charset="0"/>
                </a:rPr>
                <a:t>4</a:t>
              </a:r>
              <a:r>
                <a:rPr lang="zh-CN" altLang="en-US" sz="2800" b="1" dirty="0">
                  <a:latin typeface="Times New Roman" pitchFamily="18" charset="0"/>
                  <a:cs typeface="Times New Roman" pitchFamily="18" charset="0"/>
                </a:rPr>
                <a:t>种晶格</a:t>
              </a:r>
              <a:r>
                <a:rPr lang="en-US" altLang="zh-CN" sz="2800" b="1" dirty="0">
                  <a:latin typeface="Times New Roman" pitchFamily="18" charset="0"/>
                  <a:cs typeface="Times New Roman" pitchFamily="18" charset="0"/>
                </a:rPr>
                <a:t>: 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简单、体心、面</a:t>
              </a:r>
              <a:r>
                <a:rPr lang="zh-CN" altLang="en-US" sz="2800" b="1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心立</a:t>
              </a:r>
              <a:r>
                <a:rPr lang="zh-CN" altLang="en-US" sz="2800" b="1" dirty="0" smtClean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方，六</a:t>
              </a:r>
              <a:r>
                <a:rPr lang="zh-CN" altLang="en-US" sz="2800" b="1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方</a:t>
              </a:r>
              <a:r>
                <a:rPr lang="en-US" altLang="zh-CN" sz="2800" b="1" dirty="0">
                  <a:solidFill>
                    <a:srgbClr val="FF0000"/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endParaRPr lang="zh-CN" alt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34</a:t>
            </a:fld>
            <a:endParaRPr lang="en-US" altLang="zh-CN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title"/>
          </p:nvPr>
        </p:nvSpPr>
        <p:spPr>
          <a:xfrm>
            <a:off x="1752600" y="274637"/>
            <a:ext cx="5029200" cy="715963"/>
          </a:xfrm>
        </p:spPr>
        <p:txBody>
          <a:bodyPr/>
          <a:lstStyle/>
          <a:p>
            <a:pPr eaLnBrk="1" hangingPunct="1"/>
            <a:r>
              <a:rPr kumimoji="1" lang="en-US" altLang="zh-CN" sz="4000" b="1" dirty="0" smtClean="0">
                <a:solidFill>
                  <a:srgbClr val="006600"/>
                </a:solidFill>
                <a:latin typeface="Times New Roman" pitchFamily="18" charset="0"/>
              </a:rPr>
              <a:t>§14.5</a:t>
            </a:r>
            <a:r>
              <a:rPr kumimoji="1" lang="en-US" altLang="zh-CN" sz="40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4000" b="1" dirty="0" smtClean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金属晶体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4" descr="六方堆积1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89618" y="2286000"/>
            <a:ext cx="4944382" cy="3505200"/>
          </a:xfrm>
          <a:noFill/>
        </p:spPr>
      </p:pic>
      <p:sp>
        <p:nvSpPr>
          <p:cNvPr id="44035" name="Text Box 2"/>
          <p:cNvSpPr txBox="1">
            <a:spLocks noChangeArrowheads="1"/>
          </p:cNvSpPr>
          <p:nvPr/>
        </p:nvSpPr>
        <p:spPr bwMode="auto">
          <a:xfrm>
            <a:off x="76200" y="76200"/>
            <a:ext cx="243688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.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六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方密堆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积</a:t>
            </a:r>
            <a:endParaRPr kumimoji="1" lang="en-US" altLang="zh-CN" sz="2800" b="1" dirty="0">
              <a:solidFill>
                <a:srgbClr val="0000FF"/>
              </a:solidFill>
              <a:latin typeface="Times New Roman" pitchFamily="18" charset="0"/>
              <a:ea typeface="楷体_GB2312" pitchFamily="49" charset="-122"/>
              <a:cs typeface="Times New Roman" pitchFamily="18" charset="0"/>
            </a:endParaRPr>
          </a:p>
        </p:txBody>
      </p:sp>
      <p:sp>
        <p:nvSpPr>
          <p:cNvPr id="77827" name="Text Box 3"/>
          <p:cNvSpPr txBox="1">
            <a:spLocks noChangeArrowheads="1"/>
          </p:cNvSpPr>
          <p:nvPr/>
        </p:nvSpPr>
        <p:spPr bwMode="auto">
          <a:xfrm>
            <a:off x="381000" y="692360"/>
            <a:ext cx="8686800" cy="1212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第三层与第一层对齐，产生</a:t>
            </a:r>
            <a:r>
              <a:rPr kumimoji="1" lang="en-US" altLang="zh-CN" sz="2800" b="1" dirty="0">
                <a:latin typeface="Times New Roman" pitchFamily="18" charset="0"/>
              </a:rPr>
              <a:t>AB.AB…</a:t>
            </a:r>
            <a:r>
              <a:rPr kumimoji="1" lang="zh-CN" altLang="en-US" sz="2800" b="1" dirty="0">
                <a:latin typeface="Times New Roman" pitchFamily="18" charset="0"/>
              </a:rPr>
              <a:t>方式。</a:t>
            </a:r>
          </a:p>
          <a:p>
            <a:pPr>
              <a:lnSpc>
                <a:spcPct val="13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配位数：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pitchFamily="18" charset="0"/>
              </a:rPr>
              <a:t>12;   </a:t>
            </a:r>
            <a:r>
              <a:rPr kumimoji="1" lang="zh-CN" altLang="en-US" sz="2800" b="1" dirty="0">
                <a:latin typeface="Times New Roman" pitchFamily="18" charset="0"/>
              </a:rPr>
              <a:t>空间占有率：</a:t>
            </a:r>
            <a:r>
              <a:rPr kumimoji="1" lang="en-US" altLang="zh-CN" sz="2800" b="1" dirty="0">
                <a:latin typeface="Times New Roman" pitchFamily="18" charset="0"/>
              </a:rPr>
              <a:t>74.05</a:t>
            </a:r>
            <a:r>
              <a:rPr kumimoji="1" lang="en-US" altLang="zh-CN" sz="2800" b="1" dirty="0" smtClean="0">
                <a:latin typeface="Times New Roman" pitchFamily="18" charset="0"/>
              </a:rPr>
              <a:t>%</a:t>
            </a:r>
            <a:r>
              <a:rPr kumimoji="1" lang="zh-CN" altLang="en-US" sz="2800" b="1" dirty="0" smtClean="0">
                <a:latin typeface="Times New Roman" pitchFamily="18" charset="0"/>
              </a:rPr>
              <a:t>，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晶胞内含</a:t>
            </a:r>
            <a:r>
              <a:rPr kumimoji="1"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个球</a:t>
            </a:r>
            <a:r>
              <a:rPr kumimoji="1" lang="zh-CN" altLang="en-US" sz="2800" b="1" dirty="0" smtClean="0">
                <a:latin typeface="Times New Roman" pitchFamily="18" charset="0"/>
              </a:rPr>
              <a:t>。</a:t>
            </a:r>
            <a:endParaRPr kumimoji="1" lang="en-US" altLang="zh-CN" sz="2800" b="1" dirty="0">
              <a:latin typeface="Times New Roman" pitchFamily="18" charset="0"/>
            </a:endParaRPr>
          </a:p>
        </p:txBody>
      </p:sp>
      <p:sp>
        <p:nvSpPr>
          <p:cNvPr id="44037" name="矩形 10"/>
          <p:cNvSpPr>
            <a:spLocks noChangeArrowheads="1"/>
          </p:cNvSpPr>
          <p:nvPr/>
        </p:nvSpPr>
        <p:spPr bwMode="auto">
          <a:xfrm>
            <a:off x="1066800" y="5791200"/>
            <a:ext cx="36576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dirty="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zh-CN" altLang="en-US" sz="2400" b="1" dirty="0">
                <a:latin typeface="Times New Roman" pitchFamily="18" charset="0"/>
                <a:cs typeface="Times New Roman" pitchFamily="18" charset="0"/>
              </a:rPr>
              <a:t>层</a:t>
            </a:r>
            <a:r>
              <a:rPr lang="zh-CN" altLang="en-US" sz="2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六角</a:t>
            </a:r>
            <a:r>
              <a:rPr lang="zh-CN" altLang="en-US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形</a:t>
            </a:r>
            <a:r>
              <a:rPr lang="zh-CN" altLang="en-US" sz="2400" b="1" dirty="0" smtClean="0">
                <a:latin typeface="Times New Roman" pitchFamily="18" charset="0"/>
                <a:cs typeface="Times New Roman" pitchFamily="18" charset="0"/>
              </a:rPr>
              <a:t>，</a:t>
            </a:r>
            <a:r>
              <a:rPr lang="en-US" altLang="zh-CN" sz="2400" b="1" dirty="0" smtClean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zh-CN" altLang="en-US" sz="2400" b="1" dirty="0">
                <a:latin typeface="Times New Roman" pitchFamily="18" charset="0"/>
                <a:cs typeface="Times New Roman" pitchFamily="18" charset="0"/>
              </a:rPr>
              <a:t>层</a:t>
            </a:r>
            <a:r>
              <a:rPr lang="zh-CN" altLang="en-US" sz="2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三角</a:t>
            </a:r>
            <a:r>
              <a:rPr lang="zh-CN" altLang="en-US" sz="24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形</a:t>
            </a:r>
            <a:endParaRPr lang="en-US" altLang="zh-CN" sz="24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35</a:t>
            </a:fld>
            <a:endParaRPr lang="en-US" altLang="zh-CN"/>
          </a:p>
        </p:txBody>
      </p:sp>
      <p:grpSp>
        <p:nvGrpSpPr>
          <p:cNvPr id="10" name="组合 9"/>
          <p:cNvGrpSpPr/>
          <p:nvPr/>
        </p:nvGrpSpPr>
        <p:grpSpPr>
          <a:xfrm>
            <a:off x="6172200" y="2391369"/>
            <a:ext cx="1752600" cy="3711888"/>
            <a:chOff x="6172200" y="2391369"/>
            <a:chExt cx="1752600" cy="3711888"/>
          </a:xfrm>
        </p:grpSpPr>
        <p:pic>
          <p:nvPicPr>
            <p:cNvPr id="33794" name="Picture 2" descr="C:\Users\zhaocuie\Desktop\wjhx10\cf4874005d02e549076de394cac5b96e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176942" y="2391369"/>
              <a:ext cx="1671658" cy="1799631"/>
            </a:xfrm>
            <a:prstGeom prst="rect">
              <a:avLst/>
            </a:prstGeom>
            <a:noFill/>
          </p:spPr>
        </p:pic>
        <p:pic>
          <p:nvPicPr>
            <p:cNvPr id="9" name="Picture 3" descr="C:\Users\Administrator\Desktop\u=2563066560,638080898&amp;fm=26&amp;gp=0.jpg"/>
            <p:cNvPicPr>
              <a:picLocks noChangeAspect="1" noChangeArrowheads="1"/>
            </p:cNvPicPr>
            <p:nvPr/>
          </p:nvPicPr>
          <p:blipFill>
            <a:blip r:embed="rId4" cstate="print"/>
            <a:srcRect l="70513" t="10000" b="12667"/>
            <a:stretch>
              <a:fillRect/>
            </a:stretch>
          </p:blipFill>
          <p:spPr bwMode="auto">
            <a:xfrm>
              <a:off x="6172200" y="4419600"/>
              <a:ext cx="1752600" cy="1683657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Text Box 2"/>
          <p:cNvSpPr txBox="1">
            <a:spLocks noChangeArrowheads="1"/>
          </p:cNvSpPr>
          <p:nvPr/>
        </p:nvSpPr>
        <p:spPr bwMode="auto">
          <a:xfrm>
            <a:off x="118363" y="228600"/>
            <a:ext cx="315823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2.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1" lang="zh-CN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面</a:t>
            </a:r>
            <a:r>
              <a:rPr kumimoji="1" lang="zh-CN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心立方密堆</a:t>
            </a:r>
            <a:r>
              <a:rPr kumimoji="1" lang="zh-CN" altLang="zh-CN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积</a:t>
            </a:r>
            <a:endParaRPr kumimoji="1" lang="zh-CN" altLang="zh-CN" sz="2800" b="1" dirty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54659" name="Rectangle 3"/>
          <p:cNvSpPr>
            <a:spLocks noChangeArrowheads="1"/>
          </p:cNvSpPr>
          <p:nvPr/>
        </p:nvSpPr>
        <p:spPr bwMode="auto">
          <a:xfrm>
            <a:off x="381000" y="838200"/>
            <a:ext cx="8458200" cy="112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800" b="1" dirty="0">
                <a:latin typeface="Times New Roman" pitchFamily="18" charset="0"/>
              </a:rPr>
              <a:t>第三层与第一层有错位，以ABC</a:t>
            </a:r>
            <a:r>
              <a:rPr lang="en-US" altLang="zh-CN" sz="2800" b="1" dirty="0">
                <a:latin typeface="Times New Roman" pitchFamily="18" charset="0"/>
              </a:rPr>
              <a:t>.</a:t>
            </a:r>
            <a:r>
              <a:rPr lang="zh-CN" altLang="zh-CN" sz="2800" b="1" dirty="0">
                <a:latin typeface="Times New Roman" pitchFamily="18" charset="0"/>
              </a:rPr>
              <a:t>ABC</a:t>
            </a:r>
            <a:r>
              <a:rPr lang="zh-CN" altLang="zh-CN" sz="2800" b="1" dirty="0" smtClean="0">
                <a:latin typeface="Times New Roman" pitchFamily="18" charset="0"/>
              </a:rPr>
              <a:t>…方式</a:t>
            </a:r>
            <a:r>
              <a:rPr lang="zh-CN" altLang="zh-CN" sz="2800" b="1" dirty="0">
                <a:latin typeface="Times New Roman" pitchFamily="18" charset="0"/>
              </a:rPr>
              <a:t>排列</a:t>
            </a:r>
            <a:r>
              <a:rPr lang="zh-CN" altLang="zh-CN" sz="2800" b="1" dirty="0" smtClean="0">
                <a:latin typeface="Times New Roman" pitchFamily="18" charset="0"/>
              </a:rPr>
              <a:t>。</a:t>
            </a:r>
            <a:endParaRPr lang="en-US" altLang="zh-CN" sz="2800" b="1" dirty="0" smtClean="0">
              <a:latin typeface="Times New Roman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sz="2800" b="1" dirty="0" smtClean="0">
                <a:latin typeface="Times New Roman" pitchFamily="18" charset="0"/>
              </a:rPr>
              <a:t>配位数</a:t>
            </a:r>
            <a:r>
              <a:rPr lang="zh-CN" altLang="zh-CN" sz="2800" b="1" dirty="0">
                <a:latin typeface="Times New Roman" pitchFamily="18" charset="0"/>
              </a:rPr>
              <a:t>：</a:t>
            </a: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12</a:t>
            </a:r>
            <a:r>
              <a:rPr lang="en-US" altLang="zh-CN" sz="2800" b="1" dirty="0">
                <a:latin typeface="Times New Roman" pitchFamily="18" charset="0"/>
              </a:rPr>
              <a:t>;  </a:t>
            </a:r>
            <a:r>
              <a:rPr lang="zh-CN" altLang="zh-CN" sz="2800" b="1" dirty="0">
                <a:latin typeface="Times New Roman" pitchFamily="18" charset="0"/>
              </a:rPr>
              <a:t>空间占有率：74.05</a:t>
            </a:r>
            <a:r>
              <a:rPr lang="zh-CN" altLang="zh-CN" sz="2800" b="1" dirty="0" smtClean="0">
                <a:latin typeface="Times New Roman" pitchFamily="18" charset="0"/>
              </a:rPr>
              <a:t>%</a:t>
            </a:r>
            <a:r>
              <a:rPr lang="zh-CN" altLang="en-US" sz="2800" b="1" dirty="0" smtClean="0">
                <a:latin typeface="Times New Roman" pitchFamily="18" charset="0"/>
              </a:rPr>
              <a:t>，晶胞内含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4</a:t>
            </a:r>
            <a:r>
              <a:rPr lang="zh-CN" altLang="en-US" sz="2800" b="1" dirty="0" smtClean="0">
                <a:latin typeface="Times New Roman" pitchFamily="18" charset="0"/>
              </a:rPr>
              <a:t>个球。</a:t>
            </a:r>
            <a:endParaRPr lang="zh-CN" altLang="zh-CN" sz="2800" b="1" dirty="0">
              <a:latin typeface="Times New Roman" pitchFamily="18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36</a:t>
            </a:fld>
            <a:endParaRPr lang="en-US" altLang="zh-CN"/>
          </a:p>
        </p:txBody>
      </p:sp>
      <p:pic>
        <p:nvPicPr>
          <p:cNvPr id="10" name="Picture 4" descr="C:\Users\Administrator\Desktop\u=2563066560,638080898&amp;fm=26&amp;gp=0.jpg"/>
          <p:cNvPicPr>
            <a:picLocks noChangeAspect="1" noChangeArrowheads="1"/>
          </p:cNvPicPr>
          <p:nvPr/>
        </p:nvPicPr>
        <p:blipFill>
          <a:blip r:embed="rId2" cstate="print"/>
          <a:srcRect l="38278" t="7333" r="28511" b="10000"/>
          <a:stretch>
            <a:fillRect/>
          </a:stretch>
        </p:blipFill>
        <p:spPr bwMode="auto">
          <a:xfrm>
            <a:off x="6477000" y="2971800"/>
            <a:ext cx="2256503" cy="2057400"/>
          </a:xfrm>
          <a:prstGeom prst="rect">
            <a:avLst/>
          </a:prstGeom>
          <a:noFill/>
        </p:spPr>
      </p:pic>
      <p:grpSp>
        <p:nvGrpSpPr>
          <p:cNvPr id="12" name="组合 11"/>
          <p:cNvGrpSpPr/>
          <p:nvPr/>
        </p:nvGrpSpPr>
        <p:grpSpPr>
          <a:xfrm>
            <a:off x="939801" y="2133600"/>
            <a:ext cx="5079999" cy="4114800"/>
            <a:chOff x="711201" y="1981200"/>
            <a:chExt cx="5079999" cy="4114800"/>
          </a:xfrm>
        </p:grpSpPr>
        <p:pic>
          <p:nvPicPr>
            <p:cNvPr id="55298" name="Picture 2" descr="C:\Users\Administrator\Desktop\u=1529470377,1244997663&amp;fm=26&amp;gp=0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1201" y="1981200"/>
              <a:ext cx="5079999" cy="4114800"/>
            </a:xfrm>
            <a:prstGeom prst="rect">
              <a:avLst/>
            </a:prstGeom>
            <a:noFill/>
          </p:spPr>
        </p:pic>
        <p:sp>
          <p:nvSpPr>
            <p:cNvPr id="11" name="Text Box 2"/>
            <p:cNvSpPr txBox="1">
              <a:spLocks noChangeArrowheads="1"/>
            </p:cNvSpPr>
            <p:nvPr/>
          </p:nvSpPr>
          <p:spPr bwMode="auto">
            <a:xfrm>
              <a:off x="3025699" y="5562600"/>
              <a:ext cx="276550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kumimoji="1" lang="zh-CN" altLang="zh-CN" sz="2000" b="1" dirty="0" smtClean="0">
                  <a:latin typeface="Times New Roman" pitchFamily="18" charset="0"/>
                  <a:cs typeface="Times New Roman" pitchFamily="18" charset="0"/>
                </a:rPr>
                <a:t>立</a:t>
              </a:r>
              <a:r>
                <a:rPr kumimoji="1" lang="zh-CN" altLang="zh-CN" sz="2000" b="1" dirty="0">
                  <a:latin typeface="Times New Roman" pitchFamily="18" charset="0"/>
                  <a:cs typeface="Times New Roman" pitchFamily="18" charset="0"/>
                </a:rPr>
                <a:t>方密堆</a:t>
              </a:r>
              <a:r>
                <a:rPr kumimoji="1" lang="zh-CN" altLang="zh-CN" sz="2000" b="1" dirty="0" smtClean="0">
                  <a:latin typeface="Times New Roman" pitchFamily="18" charset="0"/>
                  <a:cs typeface="Times New Roman" pitchFamily="18" charset="0"/>
                </a:rPr>
                <a:t>积</a:t>
              </a:r>
              <a:r>
                <a:rPr kumimoji="1" lang="zh-CN" altLang="en-US" sz="2000" b="1" dirty="0" smtClean="0">
                  <a:latin typeface="Times New Roman" pitchFamily="18" charset="0"/>
                  <a:cs typeface="Times New Roman" pitchFamily="18" charset="0"/>
                </a:rPr>
                <a:t>和晶胞结构</a:t>
              </a:r>
              <a:endParaRPr kumimoji="1" lang="zh-CN" altLang="zh-CN" sz="2000" b="1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37</a:t>
            </a:fld>
            <a:endParaRPr lang="en-US" altLang="zh-CN"/>
          </a:p>
        </p:txBody>
      </p:sp>
      <p:pic>
        <p:nvPicPr>
          <p:cNvPr id="54274" name="Picture 2" descr="C:\Users\Administrator\Desktop\timg (3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1219200"/>
            <a:ext cx="6477000" cy="4883150"/>
          </a:xfrm>
          <a:prstGeom prst="rect">
            <a:avLst/>
          </a:prstGeom>
          <a:noFill/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667000" y="457200"/>
            <a:ext cx="343074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两种密堆积方式比较</a:t>
            </a:r>
            <a:endParaRPr kumimoji="1" lang="zh-CN" altLang="zh-CN" sz="2800" b="1" dirty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Box 2"/>
          <p:cNvSpPr txBox="1">
            <a:spLocks noChangeArrowheads="1"/>
          </p:cNvSpPr>
          <p:nvPr/>
        </p:nvSpPr>
        <p:spPr bwMode="auto">
          <a:xfrm>
            <a:off x="152400" y="152400"/>
            <a:ext cx="358623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3.</a:t>
            </a:r>
            <a:r>
              <a:rPr kumimoji="1" lang="en-US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kumimoji="1" lang="zh-CN" altLang="zh-CN" sz="28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体心立方堆积：bcc</a:t>
            </a:r>
          </a:p>
        </p:txBody>
      </p:sp>
      <p:sp>
        <p:nvSpPr>
          <p:cNvPr id="455683" name="Text Box 3"/>
          <p:cNvSpPr txBox="1">
            <a:spLocks noChangeArrowheads="1"/>
          </p:cNvSpPr>
          <p:nvPr/>
        </p:nvSpPr>
        <p:spPr bwMode="auto">
          <a:xfrm>
            <a:off x="304800" y="685800"/>
            <a:ext cx="84582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800" b="1" dirty="0">
                <a:latin typeface="Times New Roman" pitchFamily="18" charset="0"/>
              </a:rPr>
              <a:t>配位数：</a:t>
            </a:r>
            <a:r>
              <a:rPr lang="zh-CN" altLang="zh-CN" sz="2800" b="1" dirty="0">
                <a:solidFill>
                  <a:srgbClr val="FF0000"/>
                </a:solidFill>
                <a:latin typeface="Times New Roman" pitchFamily="18" charset="0"/>
              </a:rPr>
              <a:t>8</a:t>
            </a:r>
            <a:r>
              <a:rPr lang="en-US" altLang="zh-CN" sz="2800" b="1" dirty="0">
                <a:latin typeface="Times New Roman" pitchFamily="18" charset="0"/>
              </a:rPr>
              <a:t>;   </a:t>
            </a:r>
            <a:r>
              <a:rPr lang="zh-CN" altLang="zh-CN" sz="2800" b="1" dirty="0" smtClean="0">
                <a:latin typeface="Times New Roman" pitchFamily="18" charset="0"/>
              </a:rPr>
              <a:t>空间</a:t>
            </a:r>
            <a:r>
              <a:rPr lang="zh-CN" altLang="zh-CN" sz="2800" b="1" dirty="0">
                <a:latin typeface="Times New Roman" pitchFamily="18" charset="0"/>
              </a:rPr>
              <a:t>占有率：68.02</a:t>
            </a:r>
            <a:r>
              <a:rPr lang="zh-CN" altLang="zh-CN" sz="2800" b="1" dirty="0" smtClean="0">
                <a:latin typeface="Times New Roman" pitchFamily="18" charset="0"/>
              </a:rPr>
              <a:t>%</a:t>
            </a:r>
            <a:r>
              <a:rPr lang="zh-CN" altLang="en-US" sz="2800" b="1" dirty="0" smtClean="0">
                <a:latin typeface="Times New Roman" pitchFamily="18" charset="0"/>
              </a:rPr>
              <a:t>，晶胞内含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lang="zh-CN" altLang="en-US" sz="2800" b="1" dirty="0" smtClean="0">
                <a:latin typeface="Times New Roman" pitchFamily="18" charset="0"/>
              </a:rPr>
              <a:t>个球</a:t>
            </a:r>
            <a:endParaRPr lang="zh-CN" altLang="zh-CN" sz="2800" b="1" dirty="0">
              <a:latin typeface="Times New Roman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38</a:t>
            </a:fld>
            <a:endParaRPr lang="en-US" altLang="zh-CN"/>
          </a:p>
        </p:txBody>
      </p:sp>
      <p:pic>
        <p:nvPicPr>
          <p:cNvPr id="53250" name="Picture 2" descr="C:\Users\Administrator\Desktop\u=2444464194,986759212&amp;fm=26&amp;gp=0.jpg"/>
          <p:cNvPicPr>
            <a:picLocks noChangeAspect="1" noChangeArrowheads="1"/>
          </p:cNvPicPr>
          <p:nvPr/>
        </p:nvPicPr>
        <p:blipFill>
          <a:blip r:embed="rId2" cstate="print"/>
          <a:srcRect l="1607" t="20800" r="4069" b="5297"/>
          <a:stretch>
            <a:fillRect/>
          </a:stretch>
        </p:blipFill>
        <p:spPr bwMode="auto">
          <a:xfrm>
            <a:off x="838200" y="1447800"/>
            <a:ext cx="7391401" cy="4343400"/>
          </a:xfrm>
          <a:prstGeom prst="rect">
            <a:avLst/>
          </a:prstGeom>
          <a:noFill/>
        </p:spPr>
      </p:pic>
      <p:pic>
        <p:nvPicPr>
          <p:cNvPr id="9" name="Picture 5" descr="C:\Users\Administrator\Desktop\u=2563066560,638080898&amp;fm=26&amp;gp=0.jpg"/>
          <p:cNvPicPr>
            <a:picLocks noChangeAspect="1" noChangeArrowheads="1"/>
          </p:cNvPicPr>
          <p:nvPr/>
        </p:nvPicPr>
        <p:blipFill>
          <a:blip r:embed="rId3" cstate="print"/>
          <a:srcRect l="6044" t="7333" r="63675" b="15333"/>
          <a:stretch>
            <a:fillRect/>
          </a:stretch>
        </p:blipFill>
        <p:spPr bwMode="auto">
          <a:xfrm>
            <a:off x="3921387" y="4010525"/>
            <a:ext cx="1868213" cy="1747683"/>
          </a:xfrm>
          <a:prstGeom prst="rect">
            <a:avLst/>
          </a:prstGeom>
          <a:noFill/>
        </p:spPr>
      </p:pic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296033" y="6019800"/>
            <a:ext cx="173316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1" lang="zh-CN" altLang="en-US" sz="2000" b="1" dirty="0" smtClean="0">
                <a:latin typeface="Times New Roman" pitchFamily="18" charset="0"/>
                <a:cs typeface="Times New Roman" pitchFamily="18" charset="0"/>
              </a:rPr>
              <a:t>体心</a:t>
            </a:r>
            <a:r>
              <a:rPr kumimoji="1" lang="zh-CN" altLang="zh-CN" sz="2000" b="1" dirty="0" smtClean="0">
                <a:latin typeface="Times New Roman" pitchFamily="18" charset="0"/>
                <a:cs typeface="Times New Roman" pitchFamily="18" charset="0"/>
              </a:rPr>
              <a:t>立方堆积</a:t>
            </a:r>
            <a:endParaRPr kumimoji="1" lang="zh-CN" altLang="zh-CN" sz="20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ext Box 2"/>
          <p:cNvSpPr txBox="1">
            <a:spLocks noChangeArrowheads="1"/>
          </p:cNvSpPr>
          <p:nvPr/>
        </p:nvSpPr>
        <p:spPr bwMode="auto">
          <a:xfrm>
            <a:off x="3124200" y="5867400"/>
            <a:ext cx="2362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dirty="0">
                <a:latin typeface="Times New Roman" pitchFamily="18" charset="0"/>
              </a:rPr>
              <a:t>石</a:t>
            </a:r>
            <a:r>
              <a:rPr kumimoji="1" lang="zh-CN" altLang="en-US" sz="2000" dirty="0" smtClean="0">
                <a:latin typeface="Times New Roman" pitchFamily="18" charset="0"/>
              </a:rPr>
              <a:t>墨的层</a:t>
            </a:r>
            <a:r>
              <a:rPr kumimoji="1" lang="zh-CN" altLang="en-US" sz="2000" dirty="0">
                <a:latin typeface="Times New Roman" pitchFamily="18" charset="0"/>
              </a:rPr>
              <a:t>状结</a:t>
            </a:r>
            <a:r>
              <a:rPr kumimoji="1" lang="zh-CN" altLang="en-US" sz="2000" dirty="0" smtClean="0">
                <a:latin typeface="Times New Roman" pitchFamily="18" charset="0"/>
              </a:rPr>
              <a:t>构</a:t>
            </a:r>
            <a:endParaRPr kumimoji="1" lang="zh-CN" altLang="en-US" sz="2000" dirty="0">
              <a:latin typeface="Times New Roman" pitchFamily="18" charset="0"/>
            </a:endParaRP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title"/>
          </p:nvPr>
        </p:nvSpPr>
        <p:spPr>
          <a:xfrm>
            <a:off x="1600200" y="76200"/>
            <a:ext cx="6019800" cy="715962"/>
          </a:xfrm>
        </p:spPr>
        <p:txBody>
          <a:bodyPr/>
          <a:lstStyle/>
          <a:p>
            <a:pPr algn="l" eaLnBrk="1" hangingPunct="1"/>
            <a:r>
              <a:rPr kumimoji="1" lang="en-US" altLang="zh-CN" sz="3200" b="1" dirty="0" smtClean="0">
                <a:solidFill>
                  <a:srgbClr val="006600"/>
                </a:solidFill>
                <a:latin typeface="Times New Roman" pitchFamily="18" charset="0"/>
              </a:rPr>
              <a:t>§14.6</a:t>
            </a:r>
            <a:r>
              <a:rPr kumimoji="1" lang="en-US" altLang="zh-CN" sz="3200" b="1" dirty="0" smtClean="0">
                <a:solidFill>
                  <a:srgbClr val="006600"/>
                </a:solidFill>
                <a:latin typeface="宋体" charset="-122"/>
              </a:rPr>
              <a:t>   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宋体" charset="-122"/>
              </a:rPr>
              <a:t>混合键型</a:t>
            </a:r>
            <a:r>
              <a:rPr kumimoji="1" lang="zh-CN" altLang="en-US" sz="3200" b="1" dirty="0" smtClean="0">
                <a:solidFill>
                  <a:srgbClr val="006600"/>
                </a:solidFill>
                <a:latin typeface="华文行楷" pitchFamily="2" charset="-122"/>
                <a:ea typeface="华文行楷" pitchFamily="2" charset="-122"/>
              </a:rPr>
              <a:t>晶体</a:t>
            </a:r>
            <a:endParaRPr kumimoji="1" lang="zh-CN" altLang="en-US" sz="3200" dirty="0" smtClean="0">
              <a:solidFill>
                <a:srgbClr val="006600"/>
              </a:solidFill>
              <a:latin typeface="Times New Roman" pitchFamily="18" charset="0"/>
            </a:endParaRPr>
          </a:p>
        </p:txBody>
      </p:sp>
      <p:grpSp>
        <p:nvGrpSpPr>
          <p:cNvPr id="86020" name="Group 4"/>
          <p:cNvGrpSpPr>
            <a:grpSpLocks/>
          </p:cNvGrpSpPr>
          <p:nvPr/>
        </p:nvGrpSpPr>
        <p:grpSpPr bwMode="auto">
          <a:xfrm>
            <a:off x="1524000" y="2209800"/>
            <a:ext cx="5354638" cy="3581400"/>
            <a:chOff x="1447" y="1440"/>
            <a:chExt cx="3373" cy="2256"/>
          </a:xfrm>
        </p:grpSpPr>
        <p:pic>
          <p:nvPicPr>
            <p:cNvPr id="86022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447" y="1440"/>
              <a:ext cx="3008" cy="22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6023" name="Line 6"/>
            <p:cNvSpPr>
              <a:spLocks noChangeShapeType="1"/>
            </p:cNvSpPr>
            <p:nvPr/>
          </p:nvSpPr>
          <p:spPr bwMode="auto">
            <a:xfrm flipH="1" flipV="1">
              <a:off x="3360" y="2208"/>
              <a:ext cx="110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024" name="Line 7"/>
            <p:cNvSpPr>
              <a:spLocks noChangeShapeType="1"/>
            </p:cNvSpPr>
            <p:nvPr/>
          </p:nvSpPr>
          <p:spPr bwMode="auto">
            <a:xfrm flipH="1">
              <a:off x="3360" y="2832"/>
              <a:ext cx="1104" cy="3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025" name="Text Box 8"/>
            <p:cNvSpPr txBox="1">
              <a:spLocks noChangeArrowheads="1"/>
            </p:cNvSpPr>
            <p:nvPr/>
          </p:nvSpPr>
          <p:spPr bwMode="auto">
            <a:xfrm>
              <a:off x="4471" y="2112"/>
              <a:ext cx="349" cy="1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eaVert"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/>
                <a:t>层间为分子间力</a:t>
              </a:r>
            </a:p>
          </p:txBody>
        </p:sp>
      </p:grp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39</a:t>
            </a:fld>
            <a:endParaRPr lang="en-US" altLang="zh-CN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533400" y="887849"/>
            <a:ext cx="8153400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457200">
              <a:lnSpc>
                <a:spcPct val="125000"/>
              </a:lnSpc>
              <a:spcBef>
                <a:spcPts val="600"/>
              </a:spcBef>
            </a:pP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石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墨晶体</a:t>
            </a:r>
            <a:r>
              <a:rPr kumimoji="1" lang="zh-CN" altLang="en-US" sz="2800" b="1" dirty="0" smtClean="0">
                <a:latin typeface="Times New Roman" pitchFamily="18" charset="0"/>
              </a:rPr>
              <a:t>兼有原子晶体、金属晶体和分子晶体的特征，是一种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混合键型晶体</a:t>
            </a:r>
            <a:r>
              <a:rPr kumimoji="1" lang="zh-CN" altLang="en-US" sz="2800" b="1" dirty="0" smtClean="0">
                <a:latin typeface="Times New Roman" pitchFamily="18" charset="0"/>
              </a:rPr>
              <a:t>。</a:t>
            </a:r>
            <a:endParaRPr kumimoji="1" lang="zh-CN" altLang="en-US" sz="2800" b="1" dirty="0">
              <a:latin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3" descr="单斜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1981200"/>
            <a:ext cx="2971800" cy="325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795" name="Rectangle 4"/>
          <p:cNvSpPr>
            <a:spLocks noChangeArrowheads="1"/>
          </p:cNvSpPr>
          <p:nvPr/>
        </p:nvSpPr>
        <p:spPr bwMode="auto">
          <a:xfrm>
            <a:off x="304800" y="2819400"/>
            <a:ext cx="4572000" cy="1126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晶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格（点阵）：</a:t>
            </a:r>
            <a:r>
              <a:rPr kumimoji="1" lang="zh-CN" altLang="en-US" sz="2800" b="1" dirty="0" smtClean="0">
                <a:latin typeface="Times New Roman" pitchFamily="18" charset="0"/>
              </a:rPr>
              <a:t>都是</a:t>
            </a:r>
            <a:r>
              <a:rPr kumimoji="1" lang="zh-CN" altLang="en-US" sz="2800" b="1" dirty="0">
                <a:latin typeface="Times New Roman" pitchFamily="18" charset="0"/>
              </a:rPr>
              <a:t>晶体</a:t>
            </a:r>
            <a:r>
              <a:rPr kumimoji="1" lang="zh-CN" altLang="en-US" sz="2800" b="1" dirty="0" smtClean="0">
                <a:latin typeface="Times New Roman" pitchFamily="18" charset="0"/>
              </a:rPr>
              <a:t>的</a:t>
            </a:r>
            <a:endParaRPr kumimoji="1" lang="en-US" altLang="zh-CN" sz="2800" b="1" dirty="0" smtClean="0">
              <a:latin typeface="Times New Roman" pitchFamily="18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2800" b="1" dirty="0" smtClean="0">
                <a:latin typeface="Times New Roman" pitchFamily="18" charset="0"/>
              </a:rPr>
              <a:t>                            </a:t>
            </a:r>
            <a:r>
              <a:rPr kumimoji="1" lang="zh-CN" altLang="en-US" sz="2800" b="1" dirty="0" smtClean="0">
                <a:latin typeface="Times New Roman" pitchFamily="18" charset="0"/>
              </a:rPr>
              <a:t>数</a:t>
            </a:r>
            <a:r>
              <a:rPr kumimoji="1" lang="zh-CN" altLang="en-US" sz="2800" b="1" dirty="0">
                <a:latin typeface="Times New Roman" pitchFamily="18" charset="0"/>
              </a:rPr>
              <a:t>学抽象。</a:t>
            </a:r>
          </a:p>
        </p:txBody>
      </p:sp>
      <p:sp>
        <p:nvSpPr>
          <p:cNvPr id="33797" name="矩形 8"/>
          <p:cNvSpPr>
            <a:spLocks noChangeArrowheads="1"/>
          </p:cNvSpPr>
          <p:nvPr/>
        </p:nvSpPr>
        <p:spPr bwMode="auto">
          <a:xfrm>
            <a:off x="381000" y="3998149"/>
            <a:ext cx="5105400" cy="10310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</a:pP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结构基元：</a:t>
            </a:r>
            <a:endParaRPr kumimoji="1" lang="en-US" altLang="zh-CN" sz="2800" b="1" dirty="0" smtClean="0">
              <a:solidFill>
                <a:srgbClr val="FF0000"/>
              </a:solidFill>
              <a:latin typeface="Times New Roman" pitchFamily="18" charset="0"/>
            </a:endParaRPr>
          </a:p>
          <a:p>
            <a:pPr algn="just">
              <a:spcBef>
                <a:spcPts val="600"/>
              </a:spcBef>
            </a:pPr>
            <a:r>
              <a:rPr kumimoji="1" lang="zh-CN" altLang="en-US" sz="2800" b="1" dirty="0" smtClean="0">
                <a:latin typeface="Times New Roman" pitchFamily="18" charset="0"/>
              </a:rPr>
              <a:t>晶</a:t>
            </a:r>
            <a:r>
              <a:rPr kumimoji="1" lang="zh-CN" altLang="en-US" sz="2800" b="1" dirty="0">
                <a:latin typeface="Times New Roman" pitchFamily="18" charset="0"/>
              </a:rPr>
              <a:t>体的最小重复单元</a:t>
            </a:r>
            <a:r>
              <a:rPr kumimoji="1" lang="zh-CN" altLang="en-US" sz="2800" b="1" dirty="0" smtClean="0">
                <a:latin typeface="Times New Roman" pitchFamily="18" charset="0"/>
              </a:rPr>
              <a:t>。</a:t>
            </a:r>
            <a:endParaRPr kumimoji="1" lang="en-US" altLang="zh-CN" sz="2800" b="1" dirty="0" smtClean="0">
              <a:latin typeface="Times New Roman" pitchFamily="18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  <p:sp>
        <p:nvSpPr>
          <p:cNvPr id="8" name="Text Box 2">
            <a:hlinkClick r:id="rId3" action="ppaction://hlinksldjump"/>
          </p:cNvPr>
          <p:cNvSpPr txBox="1">
            <a:spLocks noChangeArrowheads="1"/>
          </p:cNvSpPr>
          <p:nvPr/>
        </p:nvSpPr>
        <p:spPr bwMode="auto">
          <a:xfrm>
            <a:off x="1371600" y="228600"/>
            <a:ext cx="70104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  <a:buFont typeface="Monotype Sorts" pitchFamily="2" charset="2"/>
              <a:buNone/>
            </a:pPr>
            <a:r>
              <a:rPr kumimoji="1" lang="en-US" altLang="zh-CN" sz="3200" b="1" dirty="0">
                <a:latin typeface="Times New Roman" pitchFamily="18" charset="0"/>
                <a:ea typeface="+mn-ea"/>
                <a:cs typeface="Times New Roman" pitchFamily="18" charset="0"/>
              </a:rPr>
              <a:t>§</a:t>
            </a:r>
            <a:r>
              <a:rPr kumimoji="1" lang="en-US" altLang="zh-CN" sz="3200" b="1" dirty="0" smtClean="0">
                <a:latin typeface="Times New Roman" pitchFamily="18" charset="0"/>
                <a:ea typeface="+mn-ea"/>
                <a:cs typeface="Times New Roman" pitchFamily="18" charset="0"/>
              </a:rPr>
              <a:t>14.2     </a:t>
            </a:r>
            <a:r>
              <a:rPr kumimoji="1" lang="zh-CN" altLang="en-US" sz="3200" b="1" dirty="0" smtClean="0">
                <a:latin typeface="Times New Roman" pitchFamily="18" charset="0"/>
                <a:ea typeface="+mn-ea"/>
                <a:cs typeface="Times New Roman" pitchFamily="18" charset="0"/>
              </a:rPr>
              <a:t>晶体的微观点阵结构</a:t>
            </a:r>
            <a:endParaRPr kumimoji="1" lang="zh-CN" altLang="en-US" sz="3200" b="1" dirty="0"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9" name="Rectangle 2">
            <a:hlinkClick r:id="rId4" action="ppaction://hlinksldjump"/>
          </p:cNvPr>
          <p:cNvSpPr>
            <a:spLocks noChangeArrowheads="1"/>
          </p:cNvSpPr>
          <p:nvPr/>
        </p:nvSpPr>
        <p:spPr bwMode="auto">
          <a:xfrm>
            <a:off x="76200" y="1076980"/>
            <a:ext cx="51054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Clr>
                <a:schemeClr val="accent1"/>
              </a:buClr>
            </a:pP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1.  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晶体、点阵与晶格</a:t>
            </a:r>
            <a:endParaRPr kumimoji="1" lang="zh-CN" altLang="en-US" sz="2800" b="1" dirty="0">
              <a:solidFill>
                <a:srgbClr val="0000FF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304800" y="1828800"/>
            <a:ext cx="4572000" cy="5598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b="1" dirty="0" smtClean="0">
                <a:latin typeface="Times New Roman" pitchFamily="18" charset="0"/>
              </a:rPr>
              <a:t>晶体结构 </a:t>
            </a:r>
            <a:r>
              <a:rPr kumimoji="1" lang="en-US" altLang="zh-CN" sz="2800" b="1" dirty="0" smtClean="0">
                <a:latin typeface="Times New Roman" pitchFamily="18" charset="0"/>
              </a:rPr>
              <a:t>= </a:t>
            </a:r>
            <a:r>
              <a:rPr kumimoji="1" lang="zh-CN" altLang="en-US" sz="2800" b="1" dirty="0" smtClean="0">
                <a:latin typeface="Times New Roman" pitchFamily="18" charset="0"/>
              </a:rPr>
              <a:t>点阵 </a:t>
            </a:r>
            <a:r>
              <a:rPr kumimoji="1" lang="en-US" altLang="zh-CN" sz="2800" b="1" dirty="0" smtClean="0">
                <a:latin typeface="Times New Roman" pitchFamily="18" charset="0"/>
              </a:rPr>
              <a:t>+ </a:t>
            </a:r>
            <a:r>
              <a:rPr kumimoji="1" lang="zh-CN" altLang="en-US" sz="2800" b="1" dirty="0" smtClean="0">
                <a:latin typeface="Times New Roman" pitchFamily="18" charset="0"/>
              </a:rPr>
              <a:t>结构基元</a:t>
            </a:r>
            <a:endParaRPr kumimoji="1" lang="zh-CN" altLang="en-US" sz="2800" b="1" dirty="0">
              <a:latin typeface="Times New Roman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 Box 2"/>
          <p:cNvSpPr txBox="1">
            <a:spLocks noChangeArrowheads="1"/>
          </p:cNvSpPr>
          <p:nvPr/>
        </p:nvSpPr>
        <p:spPr bwMode="auto">
          <a:xfrm>
            <a:off x="457200" y="938213"/>
            <a:ext cx="8077200" cy="4422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</a:pP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同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一层：</a:t>
            </a:r>
            <a:r>
              <a:rPr kumimoji="1" lang="en-US" altLang="zh-CN" sz="2800" b="1" dirty="0">
                <a:latin typeface="Times New Roman" pitchFamily="18" charset="0"/>
              </a:rPr>
              <a:t>C</a:t>
            </a:r>
            <a:r>
              <a:rPr kumimoji="1" lang="zh-CN" altLang="en-US" sz="2800" b="1" dirty="0">
                <a:latin typeface="Times New Roman" pitchFamily="18" charset="0"/>
              </a:rPr>
              <a:t>－</a:t>
            </a:r>
            <a:r>
              <a:rPr kumimoji="1" lang="en-US" altLang="zh-CN" sz="2800" b="1" dirty="0">
                <a:latin typeface="Times New Roman" pitchFamily="18" charset="0"/>
              </a:rPr>
              <a:t>C </a:t>
            </a:r>
            <a:r>
              <a:rPr kumimoji="1" lang="zh-CN" altLang="en-US" sz="2800" b="1" dirty="0">
                <a:latin typeface="Times New Roman" pitchFamily="18" charset="0"/>
              </a:rPr>
              <a:t>键长为</a:t>
            </a:r>
            <a:r>
              <a:rPr kumimoji="1" lang="en-US" altLang="zh-CN" sz="2800" b="1" dirty="0" smtClean="0">
                <a:latin typeface="Times New Roman" pitchFamily="18" charset="0"/>
              </a:rPr>
              <a:t>142 pm</a:t>
            </a:r>
            <a:r>
              <a:rPr kumimoji="1" lang="zh-CN" altLang="en-US" sz="2800" b="1" dirty="0" smtClean="0">
                <a:latin typeface="Times New Roman" pitchFamily="18" charset="0"/>
              </a:rPr>
              <a:t>，</a:t>
            </a:r>
            <a:r>
              <a:rPr kumimoji="1" lang="en-US" altLang="zh-CN" sz="2800" b="1" dirty="0" smtClean="0">
                <a:latin typeface="Times New Roman" pitchFamily="18" charset="0"/>
              </a:rPr>
              <a:t>C </a:t>
            </a:r>
            <a:r>
              <a:rPr kumimoji="1" lang="zh-CN" altLang="en-US" sz="2800" b="1" dirty="0">
                <a:latin typeface="Times New Roman" pitchFamily="18" charset="0"/>
              </a:rPr>
              <a:t>原子</a:t>
            </a:r>
            <a:r>
              <a:rPr kumimoji="1" lang="zh-CN" altLang="en-US" sz="2800" b="1" dirty="0" smtClean="0">
                <a:latin typeface="Times New Roman" pitchFamily="18" charset="0"/>
              </a:rPr>
              <a:t>采用</a:t>
            </a:r>
            <a:r>
              <a:rPr kumimoji="1" lang="en-US" altLang="zh-CN" sz="2800" b="1" dirty="0" smtClean="0">
                <a:solidFill>
                  <a:srgbClr val="FF0000"/>
                </a:solidFill>
                <a:latin typeface="Times New Roman" pitchFamily="18" charset="0"/>
              </a:rPr>
              <a:t>sp</a:t>
            </a:r>
            <a:r>
              <a:rPr kumimoji="1" lang="en-US" altLang="zh-CN" sz="2800" b="1" baseline="30000" dirty="0" smtClean="0">
                <a:solidFill>
                  <a:srgbClr val="FF0000"/>
                </a:solidFill>
                <a:latin typeface="Times New Roman" pitchFamily="18" charset="0"/>
              </a:rPr>
              <a:t>2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杂化轨道</a:t>
            </a:r>
            <a:r>
              <a:rPr kumimoji="1" lang="zh-CN" altLang="en-US" sz="2800" b="1" dirty="0">
                <a:latin typeface="Times New Roman" pitchFamily="18" charset="0"/>
              </a:rPr>
              <a:t>，与</a:t>
            </a:r>
            <a:r>
              <a:rPr kumimoji="1" lang="zh-CN" altLang="en-US" sz="2800" b="1" dirty="0" smtClean="0">
                <a:latin typeface="Times New Roman" pitchFamily="18" charset="0"/>
              </a:rPr>
              <a:t>周围</a:t>
            </a:r>
            <a:r>
              <a:rPr kumimoji="1" lang="en-US" altLang="zh-CN" sz="2800" b="1" dirty="0" smtClean="0">
                <a:latin typeface="Times New Roman" pitchFamily="18" charset="0"/>
              </a:rPr>
              <a:t>3</a:t>
            </a:r>
            <a:r>
              <a:rPr kumimoji="1" lang="zh-CN" altLang="en-US" sz="2800" b="1" dirty="0" smtClean="0">
                <a:latin typeface="Times New Roman" pitchFamily="18" charset="0"/>
              </a:rPr>
              <a:t>个</a:t>
            </a:r>
            <a:r>
              <a:rPr kumimoji="1" lang="en-US" altLang="zh-CN" sz="2800" b="1" dirty="0" smtClean="0">
                <a:latin typeface="Times New Roman" pitchFamily="18" charset="0"/>
              </a:rPr>
              <a:t>C</a:t>
            </a:r>
            <a:r>
              <a:rPr kumimoji="1" lang="zh-CN" altLang="en-US" sz="2800" b="1" dirty="0" smtClean="0">
                <a:latin typeface="Times New Roman" pitchFamily="18" charset="0"/>
              </a:rPr>
              <a:t>原子形成</a:t>
            </a:r>
            <a:r>
              <a:rPr kumimoji="1" lang="en-US" altLang="zh-CN" sz="2800" b="1" dirty="0" smtClean="0">
                <a:latin typeface="Times New Roman" pitchFamily="18" charset="0"/>
              </a:rPr>
              <a:t>3</a:t>
            </a:r>
            <a:r>
              <a:rPr kumimoji="1" lang="zh-CN" altLang="en-US" sz="2800" b="1" dirty="0" smtClean="0">
                <a:latin typeface="Times New Roman" pitchFamily="18" charset="0"/>
              </a:rPr>
              <a:t>个</a:t>
            </a:r>
            <a:r>
              <a:rPr kumimoji="1" lang="en-US" altLang="zh-CN" sz="2800" b="1" i="1" dirty="0">
                <a:solidFill>
                  <a:srgbClr val="FF0000"/>
                </a:solidFill>
                <a:latin typeface="Times New Roman" pitchFamily="18" charset="0"/>
              </a:rPr>
              <a:t>σ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键</a:t>
            </a:r>
            <a:r>
              <a:rPr kumimoji="1" lang="zh-CN" altLang="en-US" sz="2800" b="1" dirty="0">
                <a:latin typeface="Times New Roman" pitchFamily="18" charset="0"/>
              </a:rPr>
              <a:t>，键角为 </a:t>
            </a:r>
            <a:r>
              <a:rPr kumimoji="1" lang="en-US" altLang="zh-CN" sz="2800" b="1" dirty="0" smtClean="0">
                <a:latin typeface="Times New Roman" pitchFamily="18" charset="0"/>
              </a:rPr>
              <a:t>120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0</a:t>
            </a:r>
            <a:r>
              <a:rPr kumimoji="1" lang="zh-CN" altLang="en-US" sz="2800" b="1" dirty="0" smtClean="0">
                <a:latin typeface="Times New Roman" pitchFamily="18" charset="0"/>
              </a:rPr>
              <a:t>。</a:t>
            </a:r>
            <a:endParaRPr kumimoji="1" lang="en-US" altLang="zh-CN" sz="2800" b="1" dirty="0" smtClean="0">
              <a:latin typeface="Times New Roman" pitchFamily="18" charset="0"/>
            </a:endParaRPr>
          </a:p>
          <a:p>
            <a:pPr algn="just">
              <a:lnSpc>
                <a:spcPct val="110000"/>
              </a:lnSpc>
              <a:spcBef>
                <a:spcPts val="1800"/>
              </a:spcBef>
            </a:pPr>
            <a:r>
              <a:rPr kumimoji="1" lang="zh-CN" altLang="en-US" sz="2800" b="1" dirty="0" smtClean="0">
                <a:latin typeface="Times New Roman" pitchFamily="18" charset="0"/>
              </a:rPr>
              <a:t>     每个</a:t>
            </a:r>
            <a:r>
              <a:rPr kumimoji="1" lang="en-US" altLang="zh-CN" sz="2800" b="1" dirty="0" smtClean="0">
                <a:latin typeface="Times New Roman" pitchFamily="18" charset="0"/>
              </a:rPr>
              <a:t>C</a:t>
            </a:r>
            <a:r>
              <a:rPr kumimoji="1" lang="zh-CN" altLang="en-US" sz="2800" b="1" dirty="0" smtClean="0">
                <a:latin typeface="Times New Roman" pitchFamily="18" charset="0"/>
              </a:rPr>
              <a:t>原子</a:t>
            </a:r>
            <a:r>
              <a:rPr kumimoji="1" lang="zh-CN" altLang="en-US" sz="2800" b="1" dirty="0">
                <a:latin typeface="Times New Roman" pitchFamily="18" charset="0"/>
              </a:rPr>
              <a:t>还有一</a:t>
            </a:r>
            <a:r>
              <a:rPr kumimoji="1" lang="zh-CN" altLang="en-US" sz="2800" b="1" dirty="0" smtClean="0">
                <a:latin typeface="Times New Roman" pitchFamily="18" charset="0"/>
              </a:rPr>
              <a:t>个</a:t>
            </a:r>
            <a:r>
              <a:rPr kumimoji="1" lang="en-US" altLang="zh-CN" sz="2800" b="1" dirty="0" smtClean="0">
                <a:latin typeface="Times New Roman" pitchFamily="18" charset="0"/>
              </a:rPr>
              <a:t>2p</a:t>
            </a:r>
            <a:r>
              <a:rPr kumimoji="1" lang="zh-CN" altLang="en-US" sz="2800" b="1" dirty="0" smtClean="0">
                <a:latin typeface="Times New Roman" pitchFamily="18" charset="0"/>
              </a:rPr>
              <a:t>轨道</a:t>
            </a:r>
            <a:r>
              <a:rPr kumimoji="1" lang="zh-CN" altLang="en-US" sz="2800" b="1" dirty="0">
                <a:latin typeface="Times New Roman" pitchFamily="18" charset="0"/>
              </a:rPr>
              <a:t>，垂直于</a:t>
            </a:r>
            <a:r>
              <a:rPr kumimoji="1" lang="en-US" altLang="zh-CN" sz="2800" b="1" dirty="0" smtClean="0">
                <a:latin typeface="Times New Roman" pitchFamily="18" charset="0"/>
              </a:rPr>
              <a:t>sp</a:t>
            </a:r>
            <a:r>
              <a:rPr kumimoji="1" lang="en-US" altLang="zh-CN" sz="2800" b="1" baseline="30000" dirty="0" smtClean="0">
                <a:latin typeface="Times New Roman" pitchFamily="18" charset="0"/>
              </a:rPr>
              <a:t>2</a:t>
            </a:r>
            <a:r>
              <a:rPr kumimoji="1" lang="zh-CN" altLang="en-US" sz="2800" b="1" dirty="0" smtClean="0">
                <a:latin typeface="Times New Roman" pitchFamily="18" charset="0"/>
              </a:rPr>
              <a:t>杂化轨道</a:t>
            </a:r>
            <a:r>
              <a:rPr kumimoji="1" lang="zh-CN" altLang="en-US" sz="2800" b="1" dirty="0">
                <a:latin typeface="Times New Roman" pitchFamily="18" charset="0"/>
              </a:rPr>
              <a:t>平面，</a:t>
            </a:r>
            <a:r>
              <a:rPr kumimoji="1" lang="en-US" altLang="zh-CN" sz="2800" b="1" dirty="0" smtClean="0">
                <a:latin typeface="Times New Roman" pitchFamily="18" charset="0"/>
              </a:rPr>
              <a:t>2p</a:t>
            </a:r>
            <a:r>
              <a:rPr kumimoji="1" lang="zh-CN" altLang="en-US" sz="2800" b="1" dirty="0" smtClean="0">
                <a:latin typeface="Times New Roman" pitchFamily="18" charset="0"/>
              </a:rPr>
              <a:t>电子</a:t>
            </a:r>
            <a:r>
              <a:rPr kumimoji="1" lang="zh-CN" altLang="en-US" sz="2800" b="1" dirty="0">
                <a:latin typeface="Times New Roman" pitchFamily="18" charset="0"/>
              </a:rPr>
              <a:t>参与形成了</a:t>
            </a:r>
            <a:r>
              <a:rPr kumimoji="1" lang="en-US" altLang="zh-CN" sz="2800" b="1" dirty="0">
                <a:latin typeface="Times New Roman" pitchFamily="18" charset="0"/>
              </a:rPr>
              <a:t>π</a:t>
            </a:r>
            <a:r>
              <a:rPr kumimoji="1" lang="zh-CN" altLang="en-US" sz="2800" b="1" dirty="0">
                <a:latin typeface="Times New Roman" pitchFamily="18" charset="0"/>
              </a:rPr>
              <a:t>键，这种包含着很多原子的</a:t>
            </a:r>
            <a:r>
              <a:rPr kumimoji="1" lang="en-US" altLang="zh-CN" sz="2800" b="1" i="1" dirty="0">
                <a:latin typeface="Times New Roman" pitchFamily="18" charset="0"/>
              </a:rPr>
              <a:t>π</a:t>
            </a:r>
            <a:r>
              <a:rPr kumimoji="1" lang="zh-CN" altLang="en-US" sz="2800" b="1" dirty="0">
                <a:latin typeface="Times New Roman" pitchFamily="18" charset="0"/>
              </a:rPr>
              <a:t>键称为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大</a:t>
            </a:r>
            <a:r>
              <a:rPr kumimoji="1" lang="en-US" altLang="zh-CN" sz="2800" b="1" dirty="0">
                <a:solidFill>
                  <a:srgbClr val="FF0000"/>
                </a:solidFill>
                <a:latin typeface="Times New Roman" pitchFamily="18" charset="0"/>
              </a:rPr>
              <a:t>π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键</a:t>
            </a:r>
            <a:r>
              <a:rPr kumimoji="1" lang="zh-CN" altLang="en-US" sz="2800" b="1" dirty="0" smtClean="0">
                <a:latin typeface="Times New Roman" pitchFamily="18" charset="0"/>
              </a:rPr>
              <a:t>。</a:t>
            </a:r>
            <a:endParaRPr kumimoji="1" lang="en-US" altLang="zh-CN" sz="2800" b="1" dirty="0" smtClean="0">
              <a:latin typeface="Times New Roman" pitchFamily="18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</a:pP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</a:rPr>
              <a:t>层</a:t>
            </a:r>
            <a:r>
              <a:rPr kumimoji="1" lang="zh-CN" altLang="en-US" sz="2800" b="1" dirty="0">
                <a:solidFill>
                  <a:srgbClr val="0000FF"/>
                </a:solidFill>
                <a:latin typeface="Times New Roman" pitchFamily="18" charset="0"/>
              </a:rPr>
              <a:t>与层间：</a:t>
            </a:r>
            <a:r>
              <a:rPr kumimoji="1" lang="zh-CN" altLang="en-US" sz="2800" b="1" dirty="0">
                <a:latin typeface="Times New Roman" pitchFamily="18" charset="0"/>
              </a:rPr>
              <a:t>距离为 </a:t>
            </a:r>
            <a:r>
              <a:rPr kumimoji="1" lang="en-US" altLang="zh-CN" sz="2800" b="1" dirty="0" smtClean="0">
                <a:latin typeface="Times New Roman" pitchFamily="18" charset="0"/>
              </a:rPr>
              <a:t>340 pm</a:t>
            </a:r>
            <a:r>
              <a:rPr kumimoji="1" lang="zh-CN" altLang="en-US" sz="2800" b="1" dirty="0">
                <a:latin typeface="Times New Roman" pitchFamily="18" charset="0"/>
              </a:rPr>
              <a:t>，靠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分子间力</a:t>
            </a:r>
            <a:r>
              <a:rPr kumimoji="1" lang="zh-CN" altLang="en-US" sz="2800" b="1" dirty="0">
                <a:latin typeface="Times New Roman" pitchFamily="18" charset="0"/>
              </a:rPr>
              <a:t>结合起来。</a:t>
            </a:r>
          </a:p>
          <a:p>
            <a:pPr>
              <a:lnSpc>
                <a:spcPct val="110000"/>
              </a:lnSpc>
            </a:pPr>
            <a:r>
              <a:rPr kumimoji="1" lang="zh-CN" altLang="en-US" sz="2800" b="1" dirty="0">
                <a:latin typeface="Times New Roman" pitchFamily="18" charset="0"/>
              </a:rPr>
              <a:t>       </a:t>
            </a:r>
            <a:r>
              <a:rPr kumimoji="1" lang="zh-CN" altLang="en-US" sz="2800" b="1" dirty="0" smtClean="0">
                <a:latin typeface="Times New Roman" pitchFamily="18" charset="0"/>
              </a:rPr>
              <a:t>石墨</a:t>
            </a:r>
            <a:r>
              <a:rPr kumimoji="1" lang="zh-CN" altLang="en-US" sz="2800" b="1" dirty="0">
                <a:latin typeface="Times New Roman" pitchFamily="18" charset="0"/>
              </a:rPr>
              <a:t>晶体既有共价键，又有分子间力，是混合键型的晶体。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40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46338" y="1219200"/>
            <a:ext cx="3421062" cy="779462"/>
          </a:xfrm>
        </p:spPr>
        <p:txBody>
          <a:bodyPr/>
          <a:lstStyle/>
          <a:p>
            <a:pPr eaLnBrk="1" hangingPunct="1"/>
            <a:r>
              <a:rPr lang="zh-CN" altLang="en-US" b="1" dirty="0" smtClean="0"/>
              <a:t>作业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00400" y="2438400"/>
            <a:ext cx="2743200" cy="99060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 sz="4000" b="1" dirty="0" smtClean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7,  12, 17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4000" b="1" dirty="0" smtClean="0">
              <a:solidFill>
                <a:srgbClr val="0000FF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158610-2529-4B9F-BD11-0018CC23D46F}" type="slidenum">
              <a:rPr lang="en-US" altLang="zh-CN" smtClean="0"/>
              <a:pPr>
                <a:defRPr/>
              </a:pPr>
              <a:t>41</a:t>
            </a:fld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74426" y="2514600"/>
            <a:ext cx="7778974" cy="3429000"/>
            <a:chOff x="540205" y="2514600"/>
            <a:chExt cx="8119382" cy="3429000"/>
          </a:xfrm>
        </p:grpSpPr>
        <p:sp>
          <p:nvSpPr>
            <p:cNvPr id="2" name="Rectangle 3"/>
            <p:cNvSpPr txBox="1">
              <a:spLocks noChangeArrowheads="1"/>
            </p:cNvSpPr>
            <p:nvPr/>
          </p:nvSpPr>
          <p:spPr>
            <a:xfrm>
              <a:off x="540205" y="2514600"/>
              <a:ext cx="5249278" cy="3429000"/>
            </a:xfrm>
            <a:prstGeom prst="rect">
              <a:avLst/>
            </a:prstGeom>
          </p:spPr>
          <p:txBody>
            <a:bodyPr/>
            <a:lstStyle/>
            <a:p>
              <a:pPr marL="342900" indent="-342900">
                <a:lnSpc>
                  <a:spcPct val="110000"/>
                </a:lnSpc>
                <a:spcBef>
                  <a:spcPts val="1800"/>
                </a:spcBef>
                <a:defRPr/>
              </a:pPr>
              <a:r>
                <a:rPr lang="zh-CN" altLang="en-US" sz="2800" b="1" kern="0" dirty="0" smtClean="0">
                  <a:solidFill>
                    <a:srgbClr val="FF0000"/>
                  </a:solidFill>
                  <a:latin typeface="Times New Roman" pitchFamily="18" charset="0"/>
                  <a:ea typeface="+mn-ea"/>
                  <a:cs typeface="Times New Roman" pitchFamily="18" charset="0"/>
                </a:rPr>
                <a:t>晶</a:t>
              </a:r>
              <a:r>
                <a:rPr lang="zh-CN" altLang="en-US" sz="2800" b="1" kern="0" dirty="0">
                  <a:solidFill>
                    <a:srgbClr val="FF0000"/>
                  </a:solidFill>
                  <a:latin typeface="Times New Roman" pitchFamily="18" charset="0"/>
                  <a:ea typeface="+mn-ea"/>
                  <a:cs typeface="Times New Roman" pitchFamily="18" charset="0"/>
                </a:rPr>
                <a:t>胞参</a:t>
              </a:r>
              <a:r>
                <a:rPr lang="zh-CN" altLang="en-US" sz="2800" b="1" kern="0" dirty="0" smtClean="0">
                  <a:solidFill>
                    <a:srgbClr val="FF0000"/>
                  </a:solidFill>
                  <a:latin typeface="Times New Roman" pitchFamily="18" charset="0"/>
                  <a:ea typeface="+mn-ea"/>
                  <a:cs typeface="Times New Roman" pitchFamily="18" charset="0"/>
                </a:rPr>
                <a:t>数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（点阵常数）</a:t>
              </a:r>
              <a:r>
                <a:rPr lang="en-US" altLang="zh-CN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: </a:t>
              </a:r>
              <a:endPara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 marL="342900" indent="-342900">
                <a:lnSpc>
                  <a:spcPct val="110000"/>
                </a:lnSpc>
                <a:spcBef>
                  <a:spcPct val="20000"/>
                </a:spcBef>
                <a:buFont typeface="Wingdings" pitchFamily="2" charset="2"/>
                <a:buNone/>
                <a:defRPr/>
              </a:pPr>
              <a:r>
                <a:rPr lang="en-US" altLang="zh-CN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      3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个边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长（</a:t>
              </a:r>
              <a:r>
                <a:rPr lang="en-US" altLang="zh-CN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a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，</a:t>
              </a:r>
              <a:r>
                <a:rPr lang="en-US" altLang="zh-CN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b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，</a:t>
              </a:r>
              <a:r>
                <a:rPr lang="en-US" altLang="zh-CN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c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）</a:t>
              </a:r>
              <a:r>
                <a:rPr lang="en-US" altLang="zh-CN" sz="2800" b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, </a:t>
              </a:r>
              <a:r>
                <a:rPr lang="en-US" altLang="zh-CN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   </a:t>
              </a:r>
              <a:endPara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 marL="342900" indent="-342900">
                <a:lnSpc>
                  <a:spcPct val="110000"/>
                </a:lnSpc>
                <a:spcBef>
                  <a:spcPct val="20000"/>
                </a:spcBef>
                <a:buFont typeface="Wingdings" pitchFamily="2" charset="2"/>
                <a:buNone/>
                <a:defRPr/>
              </a:pPr>
              <a:r>
                <a:rPr lang="en-US" altLang="zh-CN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      3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个晶面夹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角（</a:t>
              </a:r>
              <a:r>
                <a:rPr lang="zh-CN" altLang="en-US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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，</a:t>
              </a:r>
              <a:r>
                <a:rPr lang="zh-CN" altLang="en-US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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，</a:t>
              </a:r>
              <a:r>
                <a:rPr lang="zh-CN" altLang="en-US" sz="2800" b="1" i="1" kern="0" dirty="0" smtClean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</a:t>
              </a:r>
              <a:r>
                <a:rPr lang="zh-CN" altLang="en-US" sz="2800" b="1" kern="0" dirty="0" smtClean="0">
                  <a:latin typeface="Times New Roman" pitchFamily="18" charset="0"/>
                  <a:ea typeface="+mn-ea"/>
                  <a:cs typeface="Times New Roman" pitchFamily="18" charset="0"/>
                </a:rPr>
                <a:t>）</a:t>
              </a:r>
              <a:endParaRPr lang="en-US" altLang="zh-CN" sz="2800" b="1" kern="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endParaRPr>
            </a:p>
            <a:p>
              <a:pPr marL="342900" indent="-342900">
                <a:lnSpc>
                  <a:spcPct val="110000"/>
                </a:lnSpc>
                <a:spcBef>
                  <a:spcPct val="20000"/>
                </a:spcBef>
                <a:buFont typeface="Wingdings" pitchFamily="2" charset="2"/>
                <a:buNone/>
                <a:defRPr/>
              </a:pPr>
              <a:r>
                <a:rPr lang="en-US" altLang="zh-CN" sz="2800" b="1" i="1" kern="0" dirty="0">
                  <a:solidFill>
                    <a:srgbClr val="008000"/>
                  </a:solidFill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          </a:t>
              </a:r>
              <a:r>
                <a:rPr lang="en-US" altLang="zh-CN" sz="2800" b="1" i="1" kern="0" dirty="0">
                  <a:solidFill>
                    <a:srgbClr val="FF3300"/>
                  </a:solidFill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 </a:t>
              </a:r>
              <a:r>
                <a:rPr lang="en-US" altLang="zh-CN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:  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b 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、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c 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边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夹角</a:t>
              </a:r>
              <a:endParaRPr lang="zh-CN" altLang="en-US" sz="2800" kern="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endParaRPr>
            </a:p>
            <a:p>
              <a:pPr marL="342900" indent="-342900">
                <a:lnSpc>
                  <a:spcPct val="110000"/>
                </a:lnSpc>
                <a:spcBef>
                  <a:spcPct val="20000"/>
                </a:spcBef>
                <a:buFont typeface="Wingdings" pitchFamily="2" charset="2"/>
                <a:buNone/>
                <a:defRPr/>
              </a:pPr>
              <a:r>
                <a:rPr lang="zh-CN" altLang="en-US" sz="2800" b="1" i="1" kern="0" dirty="0">
                  <a:solidFill>
                    <a:srgbClr val="FF3300"/>
                  </a:solidFill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         </a:t>
              </a:r>
              <a:r>
                <a:rPr lang="zh-CN" altLang="en-US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 </a:t>
              </a:r>
              <a:r>
                <a:rPr lang="en-US" altLang="zh-CN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:  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a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、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c 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边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夹角</a:t>
              </a:r>
              <a:endParaRPr lang="zh-CN" altLang="en-US" sz="2800" kern="0" dirty="0">
                <a:latin typeface="Times New Roman" pitchFamily="18" charset="0"/>
                <a:ea typeface="+mn-ea"/>
                <a:cs typeface="Times New Roman" pitchFamily="18" charset="0"/>
                <a:sym typeface="Symbol" pitchFamily="18" charset="2"/>
              </a:endParaRPr>
            </a:p>
            <a:p>
              <a:pPr marL="342900" indent="-342900">
                <a:lnSpc>
                  <a:spcPct val="110000"/>
                </a:lnSpc>
                <a:spcBef>
                  <a:spcPct val="20000"/>
                </a:spcBef>
                <a:buFont typeface="Wingdings" pitchFamily="2" charset="2"/>
                <a:buNone/>
                <a:defRPr/>
              </a:pPr>
              <a:r>
                <a:rPr lang="zh-CN" altLang="en-US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         </a:t>
              </a:r>
              <a:r>
                <a:rPr lang="zh-CN" altLang="en-US" sz="2800" b="1" i="1" kern="0" dirty="0">
                  <a:solidFill>
                    <a:srgbClr val="FF3300"/>
                  </a:solidFill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 </a:t>
              </a:r>
              <a:r>
                <a:rPr lang="en-US" altLang="zh-CN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:  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a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、</a:t>
              </a:r>
              <a:r>
                <a:rPr lang="en-US" altLang="zh-CN" sz="2800" b="1" i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b 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  <a:sym typeface="Symbol" pitchFamily="18" charset="2"/>
                </a:rPr>
                <a:t>边</a:t>
              </a:r>
              <a:r>
                <a:rPr lang="zh-CN" altLang="en-US" sz="2800" b="1" kern="0" dirty="0">
                  <a:latin typeface="Times New Roman" pitchFamily="18" charset="0"/>
                  <a:ea typeface="+mn-ea"/>
                  <a:cs typeface="Times New Roman" pitchFamily="18" charset="0"/>
                </a:rPr>
                <a:t>夹角</a:t>
              </a:r>
            </a:p>
          </p:txBody>
        </p:sp>
        <p:pic>
          <p:nvPicPr>
            <p:cNvPr id="32771" name="Picture 2" descr="CI2D00074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763987" y="2514600"/>
              <a:ext cx="2895600" cy="31664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  <p:sp>
        <p:nvSpPr>
          <p:cNvPr id="8" name="Rectangle 2">
            <a:hlinkClick r:id="rId3" action="ppaction://hlinksldjump"/>
          </p:cNvPr>
          <p:cNvSpPr>
            <a:spLocks noChangeArrowheads="1"/>
          </p:cNvSpPr>
          <p:nvPr/>
        </p:nvSpPr>
        <p:spPr bwMode="auto">
          <a:xfrm>
            <a:off x="76200" y="162580"/>
            <a:ext cx="33528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kumimoji="1" lang="en-US" altLang="zh-CN" sz="32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2. </a:t>
            </a:r>
            <a:r>
              <a:rPr kumimoji="1" lang="zh-CN" altLang="en-US" sz="32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晶胞和晶系</a:t>
            </a:r>
            <a:endParaRPr kumimoji="1" lang="zh-CN" altLang="en-US" sz="3200" b="1" dirty="0">
              <a:solidFill>
                <a:srgbClr val="0000FF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10" name="矩形 8"/>
          <p:cNvSpPr>
            <a:spLocks noChangeArrowheads="1"/>
          </p:cNvSpPr>
          <p:nvPr/>
        </p:nvSpPr>
        <p:spPr bwMode="auto">
          <a:xfrm>
            <a:off x="381000" y="838200"/>
            <a:ext cx="80010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晶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胞两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个要素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：</a:t>
            </a:r>
            <a:r>
              <a:rPr kumimoji="1" lang="zh-CN" altLang="en-US" sz="2800" b="1" dirty="0" smtClean="0">
                <a:latin typeface="Times New Roman" pitchFamily="18" charset="0"/>
              </a:rPr>
              <a:t>大</a:t>
            </a:r>
            <a:r>
              <a:rPr kumimoji="1" lang="zh-CN" altLang="en-US" sz="2800" b="1" dirty="0">
                <a:latin typeface="Times New Roman" pitchFamily="18" charset="0"/>
              </a:rPr>
              <a:t>小和形</a:t>
            </a:r>
            <a:r>
              <a:rPr kumimoji="1" lang="zh-CN" altLang="en-US" sz="2800" b="1" dirty="0" smtClean="0">
                <a:latin typeface="Times New Roman" pitchFamily="18" charset="0"/>
              </a:rPr>
              <a:t>状、晶</a:t>
            </a:r>
            <a:r>
              <a:rPr kumimoji="1" lang="zh-CN" altLang="en-US" sz="2800" b="1" dirty="0">
                <a:latin typeface="Times New Roman" pitchFamily="18" charset="0"/>
              </a:rPr>
              <a:t>胞的内</a:t>
            </a:r>
            <a:r>
              <a:rPr kumimoji="1" lang="zh-CN" altLang="en-US" sz="2800" b="1" dirty="0" smtClean="0">
                <a:latin typeface="Times New Roman" pitchFamily="18" charset="0"/>
              </a:rPr>
              <a:t>容，包括 </a:t>
            </a:r>
            <a:endParaRPr kumimoji="1" lang="en-US" altLang="zh-CN" sz="2800" b="1" dirty="0" smtClean="0">
              <a:latin typeface="Times New Roman" pitchFamily="18" charset="0"/>
            </a:endParaRPr>
          </a:p>
          <a:p>
            <a:pPr algn="just">
              <a:lnSpc>
                <a:spcPct val="150000"/>
              </a:lnSpc>
            </a:pPr>
            <a:r>
              <a:rPr kumimoji="1" lang="en-US" altLang="zh-CN" sz="2800" b="1" dirty="0" smtClean="0">
                <a:latin typeface="Times New Roman" pitchFamily="18" charset="0"/>
              </a:rPr>
              <a:t>                            </a:t>
            </a:r>
            <a:r>
              <a:rPr kumimoji="1" lang="zh-CN" altLang="en-US" sz="2800" b="1" dirty="0" smtClean="0">
                <a:latin typeface="Times New Roman" pitchFamily="18" charset="0"/>
              </a:rPr>
              <a:t>粒子的种类，数目以及相对位置。</a:t>
            </a:r>
            <a:endParaRPr kumimoji="1" lang="en-US" altLang="zh-CN" sz="2800" b="1" dirty="0">
              <a:latin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Box 2"/>
          <p:cNvSpPr txBox="1">
            <a:spLocks noChangeArrowheads="1"/>
          </p:cNvSpPr>
          <p:nvPr/>
        </p:nvSpPr>
        <p:spPr bwMode="auto">
          <a:xfrm>
            <a:off x="381000" y="152400"/>
            <a:ext cx="685800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1" lang="zh-CN" altLang="en-US" sz="2800" b="1" dirty="0">
                <a:latin typeface="Times New Roman" pitchFamily="18" charset="0"/>
              </a:rPr>
              <a:t>按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晶胞参数</a:t>
            </a:r>
            <a:r>
              <a:rPr kumimoji="1" lang="zh-CN" altLang="en-US" sz="2800" b="1" dirty="0">
                <a:latin typeface="Times New Roman" pitchFamily="18" charset="0"/>
              </a:rPr>
              <a:t>的差异将晶体分成</a:t>
            </a:r>
            <a:r>
              <a:rPr kumimoji="1" lang="zh-CN" altLang="en-US" sz="2800" b="1" dirty="0" smtClean="0">
                <a:solidFill>
                  <a:srgbClr val="FF0000"/>
                </a:solidFill>
                <a:latin typeface="Times New Roman" pitchFamily="18" charset="0"/>
              </a:rPr>
              <a:t>七个晶</a:t>
            </a:r>
            <a:r>
              <a:rPr kumimoji="1" lang="zh-CN" altLang="en-US" sz="2800" b="1" dirty="0">
                <a:solidFill>
                  <a:srgbClr val="FF0000"/>
                </a:solidFill>
                <a:latin typeface="Times New Roman" pitchFamily="18" charset="0"/>
              </a:rPr>
              <a:t>系</a:t>
            </a:r>
            <a:r>
              <a:rPr kumimoji="1" lang="zh-CN" altLang="en-US" sz="2800" b="1" dirty="0">
                <a:latin typeface="Times New Roman" pitchFamily="18" charset="0"/>
              </a:rPr>
              <a:t>。</a:t>
            </a:r>
          </a:p>
        </p:txBody>
      </p:sp>
      <p:graphicFrame>
        <p:nvGraphicFramePr>
          <p:cNvPr id="1026" name="Object 3"/>
          <p:cNvGraphicFramePr>
            <a:graphicFrameLocks noChangeAspect="1"/>
          </p:cNvGraphicFramePr>
          <p:nvPr/>
        </p:nvGraphicFramePr>
        <p:xfrm>
          <a:off x="228600" y="914400"/>
          <a:ext cx="8763000" cy="7262465"/>
        </p:xfrm>
        <a:graphic>
          <a:graphicData uri="http://schemas.openxmlformats.org/presentationml/2006/ole">
            <p:oleObj spid="_x0000_s1026" name="Document" r:id="rId3" imgW="5119492" imgH="4252587" progId="">
              <p:embed/>
            </p:oleObj>
          </a:graphicData>
        </a:graphic>
      </p:graphicFrame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42" name="组合 6"/>
          <p:cNvGrpSpPr>
            <a:grpSpLocks/>
          </p:cNvGrpSpPr>
          <p:nvPr/>
        </p:nvGrpSpPr>
        <p:grpSpPr bwMode="auto">
          <a:xfrm>
            <a:off x="457200" y="500062"/>
            <a:ext cx="8305800" cy="4986338"/>
            <a:chOff x="533400" y="1033459"/>
            <a:chExt cx="8305800" cy="4985980"/>
          </a:xfrm>
        </p:grpSpPr>
        <p:sp>
          <p:nvSpPr>
            <p:cNvPr id="2" name="矩形 1"/>
            <p:cNvSpPr/>
            <p:nvPr/>
          </p:nvSpPr>
          <p:spPr>
            <a:xfrm>
              <a:off x="533400" y="1033459"/>
              <a:ext cx="8305800" cy="498598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spcAft>
                  <a:spcPts val="1200"/>
                </a:spcAft>
                <a:defRPr/>
              </a:pPr>
              <a:r>
                <a:rPr lang="zh-CN" altLang="en-US" dirty="0"/>
                <a:t>            </a:t>
              </a:r>
              <a:r>
                <a:rPr lang="zh-CN" altLang="en-US" sz="2800" b="1" dirty="0">
                  <a:solidFill>
                    <a:srgbClr val="0000FF"/>
                  </a:solidFill>
                  <a:latin typeface="Times New Roman" pitchFamily="18" charset="0"/>
                  <a:ea typeface="+mn-ea"/>
                  <a:cs typeface="Times New Roman" pitchFamily="18" charset="0"/>
                </a:rPr>
                <a:t>晶系  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    </a:t>
              </a:r>
              <a:r>
                <a:rPr lang="zh-CN" altLang="en-US" sz="2800" b="1" dirty="0">
                  <a:solidFill>
                    <a:srgbClr val="FF0000"/>
                  </a:solidFill>
                  <a:latin typeface="Times New Roman" pitchFamily="18" charset="0"/>
                  <a:ea typeface="+mn-ea"/>
                  <a:cs typeface="Times New Roman" pitchFamily="18" charset="0"/>
                </a:rPr>
                <a:t>晶格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（</a:t>
              </a:r>
              <a:r>
                <a:rPr lang="en-US" altLang="zh-CN" sz="2800" b="1" dirty="0" err="1"/>
                <a:t>Bravias</a:t>
              </a:r>
              <a:r>
                <a:rPr lang="en-US" altLang="zh-CN" sz="2800" b="1" dirty="0"/>
                <a:t> </a:t>
              </a:r>
              <a:r>
                <a:rPr lang="zh-CN" altLang="en-US" sz="2800" b="1" dirty="0"/>
                <a:t>点阵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）</a:t>
              </a:r>
            </a:p>
            <a:p>
              <a:pPr>
                <a:defRPr/>
              </a:pP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立方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3  (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简单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体心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面心立方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)</a:t>
              </a:r>
              <a:endParaRPr lang="zh-CN" altLang="en-US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>
                <a:defRPr/>
              </a:pP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四方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2  (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四方，四方体心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)</a:t>
              </a:r>
              <a:endParaRPr lang="zh-CN" altLang="en-US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>
                <a:defRPr/>
              </a:pP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正交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4  (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正交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正交体心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</a:p>
            <a:p>
              <a:pPr>
                <a:defRPr/>
              </a:pP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                            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正交底心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正交面心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)</a:t>
              </a:r>
              <a:endParaRPr lang="zh-CN" altLang="en-US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>
                <a:defRPr/>
              </a:pP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单斜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2  (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单斜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,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单斜底心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)</a:t>
              </a:r>
              <a:endParaRPr lang="zh-CN" altLang="en-US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>
                <a:defRPr/>
              </a:pP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三斜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1</a:t>
              </a:r>
            </a:p>
            <a:p>
              <a:pPr>
                <a:defRPr/>
              </a:pP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六方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1</a:t>
              </a:r>
            </a:p>
            <a:p>
              <a:pPr>
                <a:defRPr/>
              </a:pP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        </a:t>
              </a:r>
              <a:r>
                <a:rPr lang="zh-CN" altLang="en-US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三方                </a:t>
              </a: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1</a:t>
              </a:r>
            </a:p>
            <a:p>
              <a:pPr>
                <a:defRPr/>
              </a:pPr>
              <a:endParaRPr lang="en-US" altLang="zh-CN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  <a:p>
              <a:pPr>
                <a:defRPr/>
              </a:pPr>
              <a:r>
                <a:rPr lang="en-US" altLang="zh-CN" sz="2800" b="1" dirty="0">
                  <a:latin typeface="Times New Roman" pitchFamily="18" charset="0"/>
                  <a:ea typeface="+mn-ea"/>
                  <a:cs typeface="Times New Roman" pitchFamily="18" charset="0"/>
                </a:rPr>
                <a:t> </a:t>
              </a:r>
              <a:endParaRPr lang="zh-CN" altLang="en-US" sz="2800" b="1" dirty="0">
                <a:latin typeface="Times New Roman" pitchFamily="18" charset="0"/>
                <a:ea typeface="+mn-ea"/>
                <a:cs typeface="Times New Roman" pitchFamily="18" charset="0"/>
              </a:endParaRPr>
            </a:p>
          </p:txBody>
        </p:sp>
        <p:sp>
          <p:nvSpPr>
            <p:cNvPr id="5" name="左大括号 4"/>
            <p:cNvSpPr/>
            <p:nvPr/>
          </p:nvSpPr>
          <p:spPr>
            <a:xfrm>
              <a:off x="990600" y="1752545"/>
              <a:ext cx="304800" cy="3123976"/>
            </a:xfrm>
            <a:prstGeom prst="lef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6" name="右大括号 5"/>
            <p:cNvSpPr/>
            <p:nvPr/>
          </p:nvSpPr>
          <p:spPr>
            <a:xfrm>
              <a:off x="7391400" y="1752545"/>
              <a:ext cx="533400" cy="3200170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</p:grpSp>
      <p:sp>
        <p:nvSpPr>
          <p:cNvPr id="35843" name="矩形 7"/>
          <p:cNvSpPr>
            <a:spLocks noChangeArrowheads="1"/>
          </p:cNvSpPr>
          <p:nvPr/>
        </p:nvSpPr>
        <p:spPr bwMode="auto">
          <a:xfrm>
            <a:off x="76200" y="2514600"/>
            <a:ext cx="9366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/>
              <a:t> </a:t>
            </a:r>
            <a:r>
              <a:rPr lang="en-US" altLang="zh-CN" sz="2800" b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7 </a:t>
            </a:r>
            <a:r>
              <a:rPr lang="zh-CN" altLang="en-US" sz="2800" b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种</a:t>
            </a:r>
            <a:r>
              <a:rPr lang="zh-CN" altLang="en-US" b="1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zh-CN" altLang="en-US"/>
          </a:p>
        </p:txBody>
      </p:sp>
      <p:sp>
        <p:nvSpPr>
          <p:cNvPr id="35844" name="矩形 8"/>
          <p:cNvSpPr>
            <a:spLocks noChangeArrowheads="1"/>
          </p:cNvSpPr>
          <p:nvPr/>
        </p:nvSpPr>
        <p:spPr bwMode="auto">
          <a:xfrm>
            <a:off x="7848600" y="2600325"/>
            <a:ext cx="1058863" cy="95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just"/>
            <a:r>
              <a:rPr lang="zh-CN" altLang="en-US" dirty="0"/>
              <a:t>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14 </a:t>
            </a:r>
            <a:r>
              <a:rPr lang="zh-CN" alt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种</a:t>
            </a:r>
            <a:endParaRPr lang="en-US" altLang="zh-CN" sz="28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zh-CN" alt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型式</a:t>
            </a:r>
            <a:r>
              <a:rPr lang="zh-CN" alt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8" name="Rectangle 2">
            <a:hlinkClick r:id="rId2" action="ppaction://hlinksldjump"/>
          </p:cNvPr>
          <p:cNvSpPr>
            <a:spLocks noChangeArrowheads="1"/>
          </p:cNvSpPr>
          <p:nvPr/>
        </p:nvSpPr>
        <p:spPr bwMode="auto">
          <a:xfrm>
            <a:off x="76200" y="76200"/>
            <a:ext cx="3352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kumimoji="1" lang="en-US" altLang="zh-CN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3.  14</a:t>
            </a:r>
            <a:r>
              <a:rPr kumimoji="1" lang="zh-CN" altLang="en-US" sz="2800" b="1" dirty="0" smtClean="0">
                <a:solidFill>
                  <a:srgbClr val="0000FF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种空间格子</a:t>
            </a:r>
            <a:endParaRPr kumimoji="1" lang="zh-CN" altLang="en-US" sz="2800" b="1" dirty="0">
              <a:solidFill>
                <a:srgbClr val="0000FF"/>
              </a:solidFill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pic>
        <p:nvPicPr>
          <p:cNvPr id="2" name="Picture 1" descr="C:\Users\Administrator\Desktop\f1374e71f7894ca794a5316f62383f4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24973" y="152400"/>
            <a:ext cx="4418827" cy="6400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矩形 2"/>
          <p:cNvSpPr>
            <a:spLocks noChangeArrowheads="1"/>
          </p:cNvSpPr>
          <p:nvPr/>
        </p:nvSpPr>
        <p:spPr bwMode="auto">
          <a:xfrm>
            <a:off x="1371600" y="390525"/>
            <a:ext cx="6934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rgbClr val="3116FC"/>
                </a:solidFill>
                <a:latin typeface="Times New Roman" pitchFamily="18" charset="0"/>
                <a:cs typeface="Times New Roman" pitchFamily="18" charset="0"/>
              </a:rPr>
              <a:t>晶体结构的实验测定</a:t>
            </a:r>
            <a:r>
              <a:rPr lang="en-US" altLang="zh-CN" sz="2400" b="1" dirty="0">
                <a:solidFill>
                  <a:srgbClr val="3116FC"/>
                </a:solidFill>
                <a:latin typeface="Times New Roman" pitchFamily="18" charset="0"/>
                <a:cs typeface="Times New Roman" pitchFamily="18" charset="0"/>
              </a:rPr>
              <a:t>:     X-</a:t>
            </a:r>
            <a:r>
              <a:rPr lang="zh-CN" altLang="en-US" sz="2400" b="1" dirty="0">
                <a:solidFill>
                  <a:srgbClr val="3116FC"/>
                </a:solidFill>
                <a:latin typeface="Times New Roman" pitchFamily="18" charset="0"/>
                <a:cs typeface="Times New Roman" pitchFamily="18" charset="0"/>
              </a:rPr>
              <a:t>射线衍射分析</a:t>
            </a:r>
            <a:endParaRPr lang="zh-CN" alt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Rectangle 5"/>
          <p:cNvSpPr txBox="1">
            <a:spLocks noChangeArrowheads="1"/>
          </p:cNvSpPr>
          <p:nvPr/>
        </p:nvSpPr>
        <p:spPr>
          <a:xfrm>
            <a:off x="2667000" y="5867400"/>
            <a:ext cx="4267200" cy="381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晶体</a:t>
            </a:r>
            <a:r>
              <a:rPr lang="en-US" altLang="zh-CN" sz="2400" b="1" kern="0" dirty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XRD</a:t>
            </a:r>
            <a:r>
              <a:rPr lang="zh-CN" altLang="en-US" sz="2400" b="1" kern="0" dirty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衍射测定示意图</a:t>
            </a:r>
          </a:p>
        </p:txBody>
      </p:sp>
      <p:pic>
        <p:nvPicPr>
          <p:cNvPr id="37892" name="Picture 4" descr="100_5064"/>
          <p:cNvPicPr>
            <a:picLocks noChangeAspect="1" noChangeArrowheads="1"/>
          </p:cNvPicPr>
          <p:nvPr/>
        </p:nvPicPr>
        <p:blipFill>
          <a:blip r:embed="rId2" cstate="print"/>
          <a:srcRect l="2046" b="3818"/>
          <a:stretch>
            <a:fillRect/>
          </a:stretch>
        </p:blipFill>
        <p:spPr bwMode="auto">
          <a:xfrm>
            <a:off x="1219200" y="1143000"/>
            <a:ext cx="6172200" cy="4548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51635E-33CD-47E1-AD4E-EA653D06869C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2476</TotalTime>
  <Words>3509</Words>
  <Application>Microsoft Office PowerPoint</Application>
  <PresentationFormat>全屏显示(4:3)</PresentationFormat>
  <Paragraphs>389</Paragraphs>
  <Slides>41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41</vt:i4>
      </vt:variant>
    </vt:vector>
  </HeadingPairs>
  <TitlesOfParts>
    <vt:vector size="45" baseType="lpstr">
      <vt:lpstr>默认设计模板</vt:lpstr>
      <vt:lpstr>Document</vt:lpstr>
      <vt:lpstr>A Equation(公式3.1)</vt:lpstr>
      <vt:lpstr>公式</vt:lpstr>
      <vt:lpstr>第14章  固体结构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§14.3   离子晶体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影响离子变形性因素:</vt:lpstr>
      <vt:lpstr>（2）阳离子:</vt:lpstr>
      <vt:lpstr>幻灯片 28</vt:lpstr>
      <vt:lpstr>幻灯片 29</vt:lpstr>
      <vt:lpstr>幻灯片 30</vt:lpstr>
      <vt:lpstr>§14.4   原子晶体和分子晶体</vt:lpstr>
      <vt:lpstr>幻灯片 32</vt:lpstr>
      <vt:lpstr>幻灯片 33</vt:lpstr>
      <vt:lpstr>§14.5   金属晶体</vt:lpstr>
      <vt:lpstr>幻灯片 35</vt:lpstr>
      <vt:lpstr>幻灯片 36</vt:lpstr>
      <vt:lpstr>幻灯片 37</vt:lpstr>
      <vt:lpstr>幻灯片 38</vt:lpstr>
      <vt:lpstr>§14.6   混合键型晶体</vt:lpstr>
      <vt:lpstr>幻灯片 40</vt:lpstr>
      <vt:lpstr>作业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 cuie</dc:creator>
  <cp:lastModifiedBy>Administrator</cp:lastModifiedBy>
  <cp:revision>337</cp:revision>
  <cp:lastPrinted>1601-01-01T00:00:00Z</cp:lastPrinted>
  <dcterms:created xsi:type="dcterms:W3CDTF">1601-01-01T00:00:00Z</dcterms:created>
  <dcterms:modified xsi:type="dcterms:W3CDTF">2020-11-30T01:27:37Z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